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310" r:id="rId3"/>
    <p:sldId id="328" r:id="rId4"/>
    <p:sldId id="302" r:id="rId5"/>
    <p:sldId id="306" r:id="rId6"/>
    <p:sldId id="307" r:id="rId7"/>
    <p:sldId id="315" r:id="rId8"/>
    <p:sldId id="325" r:id="rId9"/>
    <p:sldId id="271" r:id="rId10"/>
    <p:sldId id="303" r:id="rId11"/>
    <p:sldId id="305" r:id="rId12"/>
    <p:sldId id="323" r:id="rId13"/>
    <p:sldId id="326" r:id="rId14"/>
    <p:sldId id="327" r:id="rId15"/>
    <p:sldId id="29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73" autoAdjust="0"/>
    <p:restoredTop sz="79664" autoAdjust="0"/>
  </p:normalViewPr>
  <p:slideViewPr>
    <p:cSldViewPr snapToGrid="0">
      <p:cViewPr varScale="1">
        <p:scale>
          <a:sx n="90" d="100"/>
          <a:sy n="90" d="100"/>
        </p:scale>
        <p:origin x="87" y="15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441A59-7B59-43E6-AB1F-D4DC427CB72B}" type="datetimeFigureOut">
              <a:rPr lang="en-US" smtClean="0"/>
              <a:t>3/21/2019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7981D-4E4F-487D-AF34-272CBCD12D1D}" type="slidenum">
              <a:rPr lang="en-US" smtClean="0"/>
              <a:t>‹#›</a:t>
            </a:fld>
            <a:endParaRPr lang="en-US"/>
          </a:p>
        </p:txBody>
      </p:sp>
    </p:spTree>
    <p:extLst>
      <p:ext uri="{BB962C8B-B14F-4D97-AF65-F5344CB8AC3E}">
        <p14:creationId xmlns:p14="http://schemas.microsoft.com/office/powerpoint/2010/main" val="2470429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Black Line (standard): 1 2 3 (4 5 6)* 7 8 – produce results for FS-search with or without user intervention with COMET. (If a path is for more than one line, it is black.)</a:t>
            </a:r>
          </a:p>
          <a:p>
            <a:endParaRPr lang="en-US" dirty="0"/>
          </a:p>
          <a:p>
            <a:r>
              <a:rPr lang="en-US" dirty="0"/>
              <a:t>Orange Line (tool testing): 1 2.PCFI 6.PCFI 4.PCFI – i.e. run tool test and observe the results in COMET and, if GT exists, in a PRF report; can also create GT while in COMET.</a:t>
            </a:r>
          </a:p>
          <a:p>
            <a:endParaRPr lang="en-US" dirty="0"/>
          </a:p>
          <a:p>
            <a:r>
              <a:rPr lang="en-US" dirty="0"/>
              <a:t>Green Line </a:t>
            </a:r>
            <a:r>
              <a:rPr lang="en-US"/>
              <a:t>(</a:t>
            </a:r>
            <a:r>
              <a:rPr lang="en-US" smtClean="0"/>
              <a:t>tree-ready</a:t>
            </a:r>
            <a:r>
              <a:rPr lang="en-US" dirty="0"/>
              <a:t>): 1 (2 3)? (4 5 6)+ 7 4 5 8.2 – i.e. with or without extraction-tool help, fill in extraction form; iterate until satisfactory; generate filled-in T form, including with standardized and inferred data; edit fields (text modification only); generate json in 8.2 as the final output. (Continuation to the tree and to temple ordinances is beyond the pipeline; it consists of duplicate check and human resolution, as needed, and auto-attach to the tree, and an offer to reserve temple ordinances); the dashed orange path is for extraction tool configuration without user intervention and for producing</a:t>
            </a:r>
            <a:r>
              <a:rPr lang="en-US" baseline="0" dirty="0"/>
              <a:t> </a:t>
            </a:r>
            <a:r>
              <a:rPr lang="en-US" dirty="0"/>
              <a:t>results for FS-search.</a:t>
            </a:r>
          </a:p>
        </p:txBody>
      </p:sp>
      <p:sp>
        <p:nvSpPr>
          <p:cNvPr id="4" name="Slide Number Placeholder 3"/>
          <p:cNvSpPr>
            <a:spLocks noGrp="1"/>
          </p:cNvSpPr>
          <p:nvPr>
            <p:ph type="sldNum" sz="quarter" idx="5"/>
          </p:nvPr>
        </p:nvSpPr>
        <p:spPr/>
        <p:txBody>
          <a:bodyPr/>
          <a:lstStyle/>
          <a:p>
            <a:fld id="{169A4C14-8E55-484C-8BBA-3CE7FD6AC9DD}" type="slidenum">
              <a:rPr lang="en-US" smtClean="0"/>
              <a:t>3</a:t>
            </a:fld>
            <a:endParaRPr lang="en-US"/>
          </a:p>
        </p:txBody>
      </p:sp>
    </p:spTree>
    <p:extLst>
      <p:ext uri="{BB962C8B-B14F-4D97-AF65-F5344CB8AC3E}">
        <p14:creationId xmlns:p14="http://schemas.microsoft.com/office/powerpoint/2010/main" val="4181345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Initial context: 3 tokens left, 1 token right. Adjust with &lt;|&gt;.</a:t>
            </a:r>
          </a:p>
        </p:txBody>
      </p:sp>
      <p:sp>
        <p:nvSpPr>
          <p:cNvPr id="4" name="Slide Number Placeholder 3"/>
          <p:cNvSpPr>
            <a:spLocks noGrp="1"/>
          </p:cNvSpPr>
          <p:nvPr>
            <p:ph type="sldNum" sz="quarter" idx="5"/>
          </p:nvPr>
        </p:nvSpPr>
        <p:spPr/>
        <p:txBody>
          <a:bodyPr/>
          <a:lstStyle/>
          <a:p>
            <a:fld id="{169A4C14-8E55-484C-8BBA-3CE7FD6AC9DD}" type="slidenum">
              <a:rPr lang="en-US" smtClean="0"/>
              <a:t>8</a:t>
            </a:fld>
            <a:endParaRPr lang="en-US"/>
          </a:p>
        </p:txBody>
      </p:sp>
    </p:spTree>
    <p:extLst>
      <p:ext uri="{BB962C8B-B14F-4D97-AF65-F5344CB8AC3E}">
        <p14:creationId xmlns:p14="http://schemas.microsoft.com/office/powerpoint/2010/main" val="3673775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14 rules, </a:t>
            </a:r>
            <a:r>
              <a:rPr lang="en-US" dirty="0" err="1"/>
              <a:t>GreenQQ</a:t>
            </a:r>
            <a:r>
              <a:rPr lang="en-US" dirty="0"/>
              <a:t> extracted ~45,000 field values (~29,000 unique) and organized them into ~19,000 records with a “hard” accuracy of 85% (“hard” meaning that every record was perfect) and a “soft” accuracy of 95% (“soft” meaning that all field values of all records are correct, although some field values present on the page may not have been extracted). Since it takes a couple of minutes to specify an example-based rule with the current </a:t>
            </a:r>
            <a:r>
              <a:rPr lang="en-US" dirty="0" err="1"/>
              <a:t>GreenQQ</a:t>
            </a:r>
            <a:r>
              <a:rPr lang="en-US" dirty="0"/>
              <a:t> interface, it took about 30 minutes of work to extract ~19,000 records, ~650/minute. (With the new interface, we would expect around 2,000/minute.)</a:t>
            </a:r>
          </a:p>
          <a:p>
            <a:endParaRPr lang="en-US" dirty="0"/>
          </a:p>
          <a:p>
            <a:r>
              <a:rPr lang="en-US" dirty="0"/>
              <a:t>Note: Kilbarchan is nicely structured, the author is consistent, and the OCR is good. A degradation of any of these factors will negatively impact results. </a:t>
            </a:r>
          </a:p>
        </p:txBody>
      </p:sp>
      <p:sp>
        <p:nvSpPr>
          <p:cNvPr id="4" name="Slide Number Placeholder 3"/>
          <p:cNvSpPr>
            <a:spLocks noGrp="1"/>
          </p:cNvSpPr>
          <p:nvPr>
            <p:ph type="sldNum" sz="quarter" idx="10"/>
          </p:nvPr>
        </p:nvSpPr>
        <p:spPr/>
        <p:txBody>
          <a:bodyPr/>
          <a:lstStyle/>
          <a:p>
            <a:fld id="{9029695A-61D6-40F1-AC31-7221A1358566}" type="slidenum">
              <a:rPr lang="en-US" smtClean="0"/>
              <a:t>9</a:t>
            </a:fld>
            <a:endParaRPr lang="en-US"/>
          </a:p>
        </p:txBody>
      </p:sp>
    </p:spTree>
    <p:extLst>
      <p:ext uri="{BB962C8B-B14F-4D97-AF65-F5344CB8AC3E}">
        <p14:creationId xmlns:p14="http://schemas.microsoft.com/office/powerpoint/2010/main" val="2321804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Table 2 shows, GreenQQ extracted 68,596 field values and organized them into 15,265 records.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Text snippet patterns designating field values vary much more in Miller than in Kilbarchan. “Soft” and “Hard” recall scores, respectively 0.79 and 0.73, indicate that more text patterns are needed to cover the variability, especially for burial dates and birth places. GreenQQ can help users find these patterns. Record formation has a respectable F-score of 0.97. Record formation depends on being able to accurately identify field values for the grouping field. For Miller records, “Name” is the grouping field, and the “Soft” and “Hard” F-scores are 1.00 and 0.97 respectively. These high F-scores mean that almost all field values are properly grouped into records. Indeed, in the experimental run, only one record contained an extraneous field value.</a:t>
            </a:r>
            <a:endParaRPr lang="en-US" dirty="0"/>
          </a:p>
        </p:txBody>
      </p:sp>
      <p:sp>
        <p:nvSpPr>
          <p:cNvPr id="4" name="Slide Number Placeholder 3"/>
          <p:cNvSpPr>
            <a:spLocks noGrp="1"/>
          </p:cNvSpPr>
          <p:nvPr>
            <p:ph type="sldNum" sz="quarter" idx="10"/>
          </p:nvPr>
        </p:nvSpPr>
        <p:spPr/>
        <p:txBody>
          <a:bodyPr/>
          <a:lstStyle/>
          <a:p>
            <a:fld id="{9029695A-61D6-40F1-AC31-7221A1358566}" type="slidenum">
              <a:rPr lang="en-US" smtClean="0"/>
              <a:t>10</a:t>
            </a:fld>
            <a:endParaRPr lang="en-US"/>
          </a:p>
        </p:txBody>
      </p:sp>
    </p:spTree>
    <p:extLst>
      <p:ext uri="{BB962C8B-B14F-4D97-AF65-F5344CB8AC3E}">
        <p14:creationId xmlns:p14="http://schemas.microsoft.com/office/powerpoint/2010/main" val="2696770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F7981D-4E4F-487D-AF34-272CBCD12D1D}" type="slidenum">
              <a:rPr lang="en-US" smtClean="0"/>
              <a:t>11</a:t>
            </a:fld>
            <a:endParaRPr lang="en-US"/>
          </a:p>
        </p:txBody>
      </p:sp>
    </p:spTree>
    <p:extLst>
      <p:ext uri="{BB962C8B-B14F-4D97-AF65-F5344CB8AC3E}">
        <p14:creationId xmlns:p14="http://schemas.microsoft.com/office/powerpoint/2010/main" val="1531974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form can be COMET, but the only edits that can be made are to the text fields by typing. </a:t>
            </a:r>
          </a:p>
        </p:txBody>
      </p:sp>
      <p:sp>
        <p:nvSpPr>
          <p:cNvPr id="4" name="Slide Number Placeholder 3"/>
          <p:cNvSpPr>
            <a:spLocks noGrp="1"/>
          </p:cNvSpPr>
          <p:nvPr>
            <p:ph type="sldNum" sz="quarter" idx="5"/>
          </p:nvPr>
        </p:nvSpPr>
        <p:spPr/>
        <p:txBody>
          <a:bodyPr/>
          <a:lstStyle/>
          <a:p>
            <a:fld id="{C7F7981D-4E4F-487D-AF34-272CBCD12D1D}" type="slidenum">
              <a:rPr lang="en-US" smtClean="0"/>
              <a:t>12</a:t>
            </a:fld>
            <a:endParaRPr lang="en-US"/>
          </a:p>
        </p:txBody>
      </p:sp>
    </p:spTree>
    <p:extLst>
      <p:ext uri="{BB962C8B-B14F-4D97-AF65-F5344CB8AC3E}">
        <p14:creationId xmlns:p14="http://schemas.microsoft.com/office/powerpoint/2010/main" val="1575961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1E582-0DF6-4FA5-A071-CF53EFC21D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D3EEF55-F798-4577-A145-23CFCB0C0E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C421F6-F530-4804-A7D2-67F45CA47CFA}"/>
              </a:ext>
            </a:extLst>
          </p:cNvPr>
          <p:cNvSpPr>
            <a:spLocks noGrp="1"/>
          </p:cNvSpPr>
          <p:nvPr>
            <p:ph type="dt" sz="half" idx="10"/>
          </p:nvPr>
        </p:nvSpPr>
        <p:spPr/>
        <p:txBody>
          <a:bodyPr/>
          <a:lstStyle/>
          <a:p>
            <a:fld id="{E661ECBE-5D4D-4A8B-8AC9-860CF43D7335}" type="datetimeFigureOut">
              <a:rPr lang="en-US" smtClean="0"/>
              <a:t>3/21/2019</a:t>
            </a:fld>
            <a:endParaRPr lang="en-US"/>
          </a:p>
        </p:txBody>
      </p:sp>
      <p:sp>
        <p:nvSpPr>
          <p:cNvPr id="5" name="Footer Placeholder 4">
            <a:extLst>
              <a:ext uri="{FF2B5EF4-FFF2-40B4-BE49-F238E27FC236}">
                <a16:creationId xmlns:a16="http://schemas.microsoft.com/office/drawing/2014/main" id="{F54E6491-53E9-43B0-927C-6C61CDCCFF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4A2ADD-8FFA-4B61-86D6-E3CDEEC29A70}"/>
              </a:ext>
            </a:extLst>
          </p:cNvPr>
          <p:cNvSpPr>
            <a:spLocks noGrp="1"/>
          </p:cNvSpPr>
          <p:nvPr>
            <p:ph type="sldNum" sz="quarter" idx="12"/>
          </p:nvPr>
        </p:nvSpPr>
        <p:spPr/>
        <p:txBody>
          <a:bodyPr/>
          <a:lstStyle/>
          <a:p>
            <a:fld id="{2F30C2CC-11D3-4143-83DE-E40EB68C7E08}" type="slidenum">
              <a:rPr lang="en-US" smtClean="0"/>
              <a:t>‹#›</a:t>
            </a:fld>
            <a:endParaRPr lang="en-US"/>
          </a:p>
        </p:txBody>
      </p:sp>
    </p:spTree>
    <p:extLst>
      <p:ext uri="{BB962C8B-B14F-4D97-AF65-F5344CB8AC3E}">
        <p14:creationId xmlns:p14="http://schemas.microsoft.com/office/powerpoint/2010/main" val="158904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3686C-5167-47C5-A58D-AA0B804484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CC39E2-3222-4DD5-9DC4-A2D36113329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82DAE9-5E49-48FF-B9D7-1CF4EE78A4BB}"/>
              </a:ext>
            </a:extLst>
          </p:cNvPr>
          <p:cNvSpPr>
            <a:spLocks noGrp="1"/>
          </p:cNvSpPr>
          <p:nvPr>
            <p:ph type="dt" sz="half" idx="10"/>
          </p:nvPr>
        </p:nvSpPr>
        <p:spPr/>
        <p:txBody>
          <a:bodyPr/>
          <a:lstStyle/>
          <a:p>
            <a:fld id="{E661ECBE-5D4D-4A8B-8AC9-860CF43D7335}" type="datetimeFigureOut">
              <a:rPr lang="en-US" smtClean="0"/>
              <a:t>3/21/2019</a:t>
            </a:fld>
            <a:endParaRPr lang="en-US"/>
          </a:p>
        </p:txBody>
      </p:sp>
      <p:sp>
        <p:nvSpPr>
          <p:cNvPr id="5" name="Footer Placeholder 4">
            <a:extLst>
              <a:ext uri="{FF2B5EF4-FFF2-40B4-BE49-F238E27FC236}">
                <a16:creationId xmlns:a16="http://schemas.microsoft.com/office/drawing/2014/main" id="{E0F8DCD7-7002-4A6E-BD4B-6AFCABDE0C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C62F69-06A5-4620-81F9-AC1A197CAA30}"/>
              </a:ext>
            </a:extLst>
          </p:cNvPr>
          <p:cNvSpPr>
            <a:spLocks noGrp="1"/>
          </p:cNvSpPr>
          <p:nvPr>
            <p:ph type="sldNum" sz="quarter" idx="12"/>
          </p:nvPr>
        </p:nvSpPr>
        <p:spPr/>
        <p:txBody>
          <a:bodyPr/>
          <a:lstStyle/>
          <a:p>
            <a:fld id="{2F30C2CC-11D3-4143-83DE-E40EB68C7E08}" type="slidenum">
              <a:rPr lang="en-US" smtClean="0"/>
              <a:t>‹#›</a:t>
            </a:fld>
            <a:endParaRPr lang="en-US"/>
          </a:p>
        </p:txBody>
      </p:sp>
    </p:spTree>
    <p:extLst>
      <p:ext uri="{BB962C8B-B14F-4D97-AF65-F5344CB8AC3E}">
        <p14:creationId xmlns:p14="http://schemas.microsoft.com/office/powerpoint/2010/main" val="1245370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4AF9E6-7379-4A35-A7CE-33844FC485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9A93CA-DB4F-448B-ADC2-D1CCAF4B28C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1BBB5C-534A-4237-83C9-45E01775C899}"/>
              </a:ext>
            </a:extLst>
          </p:cNvPr>
          <p:cNvSpPr>
            <a:spLocks noGrp="1"/>
          </p:cNvSpPr>
          <p:nvPr>
            <p:ph type="dt" sz="half" idx="10"/>
          </p:nvPr>
        </p:nvSpPr>
        <p:spPr/>
        <p:txBody>
          <a:bodyPr/>
          <a:lstStyle/>
          <a:p>
            <a:fld id="{E661ECBE-5D4D-4A8B-8AC9-860CF43D7335}" type="datetimeFigureOut">
              <a:rPr lang="en-US" smtClean="0"/>
              <a:t>3/21/2019</a:t>
            </a:fld>
            <a:endParaRPr lang="en-US"/>
          </a:p>
        </p:txBody>
      </p:sp>
      <p:sp>
        <p:nvSpPr>
          <p:cNvPr id="5" name="Footer Placeholder 4">
            <a:extLst>
              <a:ext uri="{FF2B5EF4-FFF2-40B4-BE49-F238E27FC236}">
                <a16:creationId xmlns:a16="http://schemas.microsoft.com/office/drawing/2014/main" id="{996D8F8D-54B9-41A4-95AC-AD3424D112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3F71C0-F2EB-4AE1-A319-08FDE808BFB8}"/>
              </a:ext>
            </a:extLst>
          </p:cNvPr>
          <p:cNvSpPr>
            <a:spLocks noGrp="1"/>
          </p:cNvSpPr>
          <p:nvPr>
            <p:ph type="sldNum" sz="quarter" idx="12"/>
          </p:nvPr>
        </p:nvSpPr>
        <p:spPr/>
        <p:txBody>
          <a:bodyPr/>
          <a:lstStyle/>
          <a:p>
            <a:fld id="{2F30C2CC-11D3-4143-83DE-E40EB68C7E08}" type="slidenum">
              <a:rPr lang="en-US" smtClean="0"/>
              <a:t>‹#›</a:t>
            </a:fld>
            <a:endParaRPr lang="en-US"/>
          </a:p>
        </p:txBody>
      </p:sp>
    </p:spTree>
    <p:extLst>
      <p:ext uri="{BB962C8B-B14F-4D97-AF65-F5344CB8AC3E}">
        <p14:creationId xmlns:p14="http://schemas.microsoft.com/office/powerpoint/2010/main" val="2214454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B0FD2-DB23-4AD2-9228-ED0142E11D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4CC858-C054-4327-8BD3-0C7B8C1790A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9E3332-009C-4312-AF82-3BFFDC712332}"/>
              </a:ext>
            </a:extLst>
          </p:cNvPr>
          <p:cNvSpPr>
            <a:spLocks noGrp="1"/>
          </p:cNvSpPr>
          <p:nvPr>
            <p:ph type="dt" sz="half" idx="10"/>
          </p:nvPr>
        </p:nvSpPr>
        <p:spPr/>
        <p:txBody>
          <a:bodyPr/>
          <a:lstStyle/>
          <a:p>
            <a:fld id="{E661ECBE-5D4D-4A8B-8AC9-860CF43D7335}" type="datetimeFigureOut">
              <a:rPr lang="en-US" smtClean="0"/>
              <a:t>3/21/2019</a:t>
            </a:fld>
            <a:endParaRPr lang="en-US"/>
          </a:p>
        </p:txBody>
      </p:sp>
      <p:sp>
        <p:nvSpPr>
          <p:cNvPr id="5" name="Footer Placeholder 4">
            <a:extLst>
              <a:ext uri="{FF2B5EF4-FFF2-40B4-BE49-F238E27FC236}">
                <a16:creationId xmlns:a16="http://schemas.microsoft.com/office/drawing/2014/main" id="{2C8F62B2-B6E2-4EA0-B3A0-FE2338627D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91C85E-07E4-4A40-998E-656DFECA3187}"/>
              </a:ext>
            </a:extLst>
          </p:cNvPr>
          <p:cNvSpPr>
            <a:spLocks noGrp="1"/>
          </p:cNvSpPr>
          <p:nvPr>
            <p:ph type="sldNum" sz="quarter" idx="12"/>
          </p:nvPr>
        </p:nvSpPr>
        <p:spPr/>
        <p:txBody>
          <a:bodyPr/>
          <a:lstStyle/>
          <a:p>
            <a:fld id="{2F30C2CC-11D3-4143-83DE-E40EB68C7E08}" type="slidenum">
              <a:rPr lang="en-US" smtClean="0"/>
              <a:t>‹#›</a:t>
            </a:fld>
            <a:endParaRPr lang="en-US"/>
          </a:p>
        </p:txBody>
      </p:sp>
    </p:spTree>
    <p:extLst>
      <p:ext uri="{BB962C8B-B14F-4D97-AF65-F5344CB8AC3E}">
        <p14:creationId xmlns:p14="http://schemas.microsoft.com/office/powerpoint/2010/main" val="1714767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FBBF3-C566-4156-99A9-F8E775DE36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CA3B45-9639-4DC2-8238-8E990324CD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C03A4D9-94DD-4797-AE2D-77C2D2ABAE0E}"/>
              </a:ext>
            </a:extLst>
          </p:cNvPr>
          <p:cNvSpPr>
            <a:spLocks noGrp="1"/>
          </p:cNvSpPr>
          <p:nvPr>
            <p:ph type="dt" sz="half" idx="10"/>
          </p:nvPr>
        </p:nvSpPr>
        <p:spPr/>
        <p:txBody>
          <a:bodyPr/>
          <a:lstStyle/>
          <a:p>
            <a:fld id="{E661ECBE-5D4D-4A8B-8AC9-860CF43D7335}" type="datetimeFigureOut">
              <a:rPr lang="en-US" smtClean="0"/>
              <a:t>3/21/2019</a:t>
            </a:fld>
            <a:endParaRPr lang="en-US"/>
          </a:p>
        </p:txBody>
      </p:sp>
      <p:sp>
        <p:nvSpPr>
          <p:cNvPr id="5" name="Footer Placeholder 4">
            <a:extLst>
              <a:ext uri="{FF2B5EF4-FFF2-40B4-BE49-F238E27FC236}">
                <a16:creationId xmlns:a16="http://schemas.microsoft.com/office/drawing/2014/main" id="{F83F114F-70DC-4FF5-813C-8572691B19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74274F-B29A-46AE-A269-FB0FBD7CCE32}"/>
              </a:ext>
            </a:extLst>
          </p:cNvPr>
          <p:cNvSpPr>
            <a:spLocks noGrp="1"/>
          </p:cNvSpPr>
          <p:nvPr>
            <p:ph type="sldNum" sz="quarter" idx="12"/>
          </p:nvPr>
        </p:nvSpPr>
        <p:spPr/>
        <p:txBody>
          <a:bodyPr/>
          <a:lstStyle/>
          <a:p>
            <a:fld id="{2F30C2CC-11D3-4143-83DE-E40EB68C7E08}" type="slidenum">
              <a:rPr lang="en-US" smtClean="0"/>
              <a:t>‹#›</a:t>
            </a:fld>
            <a:endParaRPr lang="en-US"/>
          </a:p>
        </p:txBody>
      </p:sp>
    </p:spTree>
    <p:extLst>
      <p:ext uri="{BB962C8B-B14F-4D97-AF65-F5344CB8AC3E}">
        <p14:creationId xmlns:p14="http://schemas.microsoft.com/office/powerpoint/2010/main" val="3472580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B267D-2EE0-440A-AB00-66BEAE076C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ACAECC-54E5-4D70-94C0-4EB3D3D66C5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430027-6383-40C5-B72B-1BE3232F581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3687D7-8350-4126-BD87-05392B2730C8}"/>
              </a:ext>
            </a:extLst>
          </p:cNvPr>
          <p:cNvSpPr>
            <a:spLocks noGrp="1"/>
          </p:cNvSpPr>
          <p:nvPr>
            <p:ph type="dt" sz="half" idx="10"/>
          </p:nvPr>
        </p:nvSpPr>
        <p:spPr/>
        <p:txBody>
          <a:bodyPr/>
          <a:lstStyle/>
          <a:p>
            <a:fld id="{E661ECBE-5D4D-4A8B-8AC9-860CF43D7335}" type="datetimeFigureOut">
              <a:rPr lang="en-US" smtClean="0"/>
              <a:t>3/21/2019</a:t>
            </a:fld>
            <a:endParaRPr lang="en-US"/>
          </a:p>
        </p:txBody>
      </p:sp>
      <p:sp>
        <p:nvSpPr>
          <p:cNvPr id="6" name="Footer Placeholder 5">
            <a:extLst>
              <a:ext uri="{FF2B5EF4-FFF2-40B4-BE49-F238E27FC236}">
                <a16:creationId xmlns:a16="http://schemas.microsoft.com/office/drawing/2014/main" id="{EB3E8F4E-C8E0-4C12-890F-9C410CAA42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AF58BB-E1D2-465A-AD2D-7A6E333483DD}"/>
              </a:ext>
            </a:extLst>
          </p:cNvPr>
          <p:cNvSpPr>
            <a:spLocks noGrp="1"/>
          </p:cNvSpPr>
          <p:nvPr>
            <p:ph type="sldNum" sz="quarter" idx="12"/>
          </p:nvPr>
        </p:nvSpPr>
        <p:spPr/>
        <p:txBody>
          <a:bodyPr/>
          <a:lstStyle/>
          <a:p>
            <a:fld id="{2F30C2CC-11D3-4143-83DE-E40EB68C7E08}" type="slidenum">
              <a:rPr lang="en-US" smtClean="0"/>
              <a:t>‹#›</a:t>
            </a:fld>
            <a:endParaRPr lang="en-US"/>
          </a:p>
        </p:txBody>
      </p:sp>
    </p:spTree>
    <p:extLst>
      <p:ext uri="{BB962C8B-B14F-4D97-AF65-F5344CB8AC3E}">
        <p14:creationId xmlns:p14="http://schemas.microsoft.com/office/powerpoint/2010/main" val="2230973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AB9D2-2136-4931-82DA-AB89EB5821E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43A96E-BFB4-4C36-89B3-25A88FE5C1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34667BC-BBC3-406D-BACA-A70DAEDE4E1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CBDD0D-9129-4291-9D2C-8BE2E4E5E9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6EFAF5F-F7C8-42C4-B405-4BC18237D2F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53C036-FCB9-4B87-92B1-CC3062266700}"/>
              </a:ext>
            </a:extLst>
          </p:cNvPr>
          <p:cNvSpPr>
            <a:spLocks noGrp="1"/>
          </p:cNvSpPr>
          <p:nvPr>
            <p:ph type="dt" sz="half" idx="10"/>
          </p:nvPr>
        </p:nvSpPr>
        <p:spPr/>
        <p:txBody>
          <a:bodyPr/>
          <a:lstStyle/>
          <a:p>
            <a:fld id="{E661ECBE-5D4D-4A8B-8AC9-860CF43D7335}" type="datetimeFigureOut">
              <a:rPr lang="en-US" smtClean="0"/>
              <a:t>3/21/2019</a:t>
            </a:fld>
            <a:endParaRPr lang="en-US"/>
          </a:p>
        </p:txBody>
      </p:sp>
      <p:sp>
        <p:nvSpPr>
          <p:cNvPr id="8" name="Footer Placeholder 7">
            <a:extLst>
              <a:ext uri="{FF2B5EF4-FFF2-40B4-BE49-F238E27FC236}">
                <a16:creationId xmlns:a16="http://schemas.microsoft.com/office/drawing/2014/main" id="{0D8298E9-7FA7-4A1B-9A63-A2A3F2103D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82BE3F-59D8-4AC3-A2BE-F6AE1484735B}"/>
              </a:ext>
            </a:extLst>
          </p:cNvPr>
          <p:cNvSpPr>
            <a:spLocks noGrp="1"/>
          </p:cNvSpPr>
          <p:nvPr>
            <p:ph type="sldNum" sz="quarter" idx="12"/>
          </p:nvPr>
        </p:nvSpPr>
        <p:spPr/>
        <p:txBody>
          <a:bodyPr/>
          <a:lstStyle/>
          <a:p>
            <a:fld id="{2F30C2CC-11D3-4143-83DE-E40EB68C7E08}" type="slidenum">
              <a:rPr lang="en-US" smtClean="0"/>
              <a:t>‹#›</a:t>
            </a:fld>
            <a:endParaRPr lang="en-US"/>
          </a:p>
        </p:txBody>
      </p:sp>
    </p:spTree>
    <p:extLst>
      <p:ext uri="{BB962C8B-B14F-4D97-AF65-F5344CB8AC3E}">
        <p14:creationId xmlns:p14="http://schemas.microsoft.com/office/powerpoint/2010/main" val="1331882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20538-EE35-4C09-A12B-0EE899DB22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AB3DDC-D2B8-47F1-9434-589CD6438465}"/>
              </a:ext>
            </a:extLst>
          </p:cNvPr>
          <p:cNvSpPr>
            <a:spLocks noGrp="1"/>
          </p:cNvSpPr>
          <p:nvPr>
            <p:ph type="dt" sz="half" idx="10"/>
          </p:nvPr>
        </p:nvSpPr>
        <p:spPr/>
        <p:txBody>
          <a:bodyPr/>
          <a:lstStyle/>
          <a:p>
            <a:fld id="{E661ECBE-5D4D-4A8B-8AC9-860CF43D7335}" type="datetimeFigureOut">
              <a:rPr lang="en-US" smtClean="0"/>
              <a:t>3/21/2019</a:t>
            </a:fld>
            <a:endParaRPr lang="en-US"/>
          </a:p>
        </p:txBody>
      </p:sp>
      <p:sp>
        <p:nvSpPr>
          <p:cNvPr id="4" name="Footer Placeholder 3">
            <a:extLst>
              <a:ext uri="{FF2B5EF4-FFF2-40B4-BE49-F238E27FC236}">
                <a16:creationId xmlns:a16="http://schemas.microsoft.com/office/drawing/2014/main" id="{6C18F98B-04A5-46B8-8CB3-6D46FF3F31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6B8926-2255-4AC1-9E8D-4699C6627B5E}"/>
              </a:ext>
            </a:extLst>
          </p:cNvPr>
          <p:cNvSpPr>
            <a:spLocks noGrp="1"/>
          </p:cNvSpPr>
          <p:nvPr>
            <p:ph type="sldNum" sz="quarter" idx="12"/>
          </p:nvPr>
        </p:nvSpPr>
        <p:spPr/>
        <p:txBody>
          <a:bodyPr/>
          <a:lstStyle/>
          <a:p>
            <a:fld id="{2F30C2CC-11D3-4143-83DE-E40EB68C7E08}" type="slidenum">
              <a:rPr lang="en-US" smtClean="0"/>
              <a:t>‹#›</a:t>
            </a:fld>
            <a:endParaRPr lang="en-US"/>
          </a:p>
        </p:txBody>
      </p:sp>
    </p:spTree>
    <p:extLst>
      <p:ext uri="{BB962C8B-B14F-4D97-AF65-F5344CB8AC3E}">
        <p14:creationId xmlns:p14="http://schemas.microsoft.com/office/powerpoint/2010/main" val="2197778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F967DE-6DD1-44B3-9ED4-4A19D0C9B091}"/>
              </a:ext>
            </a:extLst>
          </p:cNvPr>
          <p:cNvSpPr>
            <a:spLocks noGrp="1"/>
          </p:cNvSpPr>
          <p:nvPr>
            <p:ph type="dt" sz="half" idx="10"/>
          </p:nvPr>
        </p:nvSpPr>
        <p:spPr/>
        <p:txBody>
          <a:bodyPr/>
          <a:lstStyle/>
          <a:p>
            <a:fld id="{E661ECBE-5D4D-4A8B-8AC9-860CF43D7335}" type="datetimeFigureOut">
              <a:rPr lang="en-US" smtClean="0"/>
              <a:t>3/21/2019</a:t>
            </a:fld>
            <a:endParaRPr lang="en-US"/>
          </a:p>
        </p:txBody>
      </p:sp>
      <p:sp>
        <p:nvSpPr>
          <p:cNvPr id="3" name="Footer Placeholder 2">
            <a:extLst>
              <a:ext uri="{FF2B5EF4-FFF2-40B4-BE49-F238E27FC236}">
                <a16:creationId xmlns:a16="http://schemas.microsoft.com/office/drawing/2014/main" id="{5946E2D7-0B77-4EF3-AC7D-BFC2F4FC87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12667F-C7EC-48A1-8597-3F2F157F5A8C}"/>
              </a:ext>
            </a:extLst>
          </p:cNvPr>
          <p:cNvSpPr>
            <a:spLocks noGrp="1"/>
          </p:cNvSpPr>
          <p:nvPr>
            <p:ph type="sldNum" sz="quarter" idx="12"/>
          </p:nvPr>
        </p:nvSpPr>
        <p:spPr/>
        <p:txBody>
          <a:bodyPr/>
          <a:lstStyle/>
          <a:p>
            <a:fld id="{2F30C2CC-11D3-4143-83DE-E40EB68C7E08}" type="slidenum">
              <a:rPr lang="en-US" smtClean="0"/>
              <a:t>‹#›</a:t>
            </a:fld>
            <a:endParaRPr lang="en-US"/>
          </a:p>
        </p:txBody>
      </p:sp>
    </p:spTree>
    <p:extLst>
      <p:ext uri="{BB962C8B-B14F-4D97-AF65-F5344CB8AC3E}">
        <p14:creationId xmlns:p14="http://schemas.microsoft.com/office/powerpoint/2010/main" val="2497537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B84EA-18E1-4B4C-B995-6A28BC4013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564061-5C37-43E1-BD4C-B995E749E1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2981F4-C92F-41CF-AA11-B29EE85F15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06FAA5E-B32E-491F-8D85-DAC8683DE75F}"/>
              </a:ext>
            </a:extLst>
          </p:cNvPr>
          <p:cNvSpPr>
            <a:spLocks noGrp="1"/>
          </p:cNvSpPr>
          <p:nvPr>
            <p:ph type="dt" sz="half" idx="10"/>
          </p:nvPr>
        </p:nvSpPr>
        <p:spPr/>
        <p:txBody>
          <a:bodyPr/>
          <a:lstStyle/>
          <a:p>
            <a:fld id="{E661ECBE-5D4D-4A8B-8AC9-860CF43D7335}" type="datetimeFigureOut">
              <a:rPr lang="en-US" smtClean="0"/>
              <a:t>3/21/2019</a:t>
            </a:fld>
            <a:endParaRPr lang="en-US"/>
          </a:p>
        </p:txBody>
      </p:sp>
      <p:sp>
        <p:nvSpPr>
          <p:cNvPr id="6" name="Footer Placeholder 5">
            <a:extLst>
              <a:ext uri="{FF2B5EF4-FFF2-40B4-BE49-F238E27FC236}">
                <a16:creationId xmlns:a16="http://schemas.microsoft.com/office/drawing/2014/main" id="{B9B89260-33CA-4C5D-9C64-31F889B81D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672120-9619-4296-927B-7FD231DF9BBB}"/>
              </a:ext>
            </a:extLst>
          </p:cNvPr>
          <p:cNvSpPr>
            <a:spLocks noGrp="1"/>
          </p:cNvSpPr>
          <p:nvPr>
            <p:ph type="sldNum" sz="quarter" idx="12"/>
          </p:nvPr>
        </p:nvSpPr>
        <p:spPr/>
        <p:txBody>
          <a:bodyPr/>
          <a:lstStyle/>
          <a:p>
            <a:fld id="{2F30C2CC-11D3-4143-83DE-E40EB68C7E08}" type="slidenum">
              <a:rPr lang="en-US" smtClean="0"/>
              <a:t>‹#›</a:t>
            </a:fld>
            <a:endParaRPr lang="en-US"/>
          </a:p>
        </p:txBody>
      </p:sp>
    </p:spTree>
    <p:extLst>
      <p:ext uri="{BB962C8B-B14F-4D97-AF65-F5344CB8AC3E}">
        <p14:creationId xmlns:p14="http://schemas.microsoft.com/office/powerpoint/2010/main" val="1265251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8229B-DA38-491B-82EA-9149EF17C7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9A841BF-15B9-42A1-A511-41F8EC4EEC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8AB548-5A8D-49D9-84B9-FB73FBB458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67C182C-F1F2-4EF5-AF99-78FA3E332C69}"/>
              </a:ext>
            </a:extLst>
          </p:cNvPr>
          <p:cNvSpPr>
            <a:spLocks noGrp="1"/>
          </p:cNvSpPr>
          <p:nvPr>
            <p:ph type="dt" sz="half" idx="10"/>
          </p:nvPr>
        </p:nvSpPr>
        <p:spPr/>
        <p:txBody>
          <a:bodyPr/>
          <a:lstStyle/>
          <a:p>
            <a:fld id="{E661ECBE-5D4D-4A8B-8AC9-860CF43D7335}" type="datetimeFigureOut">
              <a:rPr lang="en-US" smtClean="0"/>
              <a:t>3/21/2019</a:t>
            </a:fld>
            <a:endParaRPr lang="en-US"/>
          </a:p>
        </p:txBody>
      </p:sp>
      <p:sp>
        <p:nvSpPr>
          <p:cNvPr id="6" name="Footer Placeholder 5">
            <a:extLst>
              <a:ext uri="{FF2B5EF4-FFF2-40B4-BE49-F238E27FC236}">
                <a16:creationId xmlns:a16="http://schemas.microsoft.com/office/drawing/2014/main" id="{E620D607-E905-4D51-985D-63E66C52A9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BE4669-6D2E-4439-BDD7-EAD20965841B}"/>
              </a:ext>
            </a:extLst>
          </p:cNvPr>
          <p:cNvSpPr>
            <a:spLocks noGrp="1"/>
          </p:cNvSpPr>
          <p:nvPr>
            <p:ph type="sldNum" sz="quarter" idx="12"/>
          </p:nvPr>
        </p:nvSpPr>
        <p:spPr/>
        <p:txBody>
          <a:bodyPr/>
          <a:lstStyle/>
          <a:p>
            <a:fld id="{2F30C2CC-11D3-4143-83DE-E40EB68C7E08}" type="slidenum">
              <a:rPr lang="en-US" smtClean="0"/>
              <a:t>‹#›</a:t>
            </a:fld>
            <a:endParaRPr lang="en-US"/>
          </a:p>
        </p:txBody>
      </p:sp>
    </p:spTree>
    <p:extLst>
      <p:ext uri="{BB962C8B-B14F-4D97-AF65-F5344CB8AC3E}">
        <p14:creationId xmlns:p14="http://schemas.microsoft.com/office/powerpoint/2010/main" val="3883620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A32CFA-344B-42C9-8A27-C28E9F97C6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B3983B-4BEB-4792-9E00-3A6D47C308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C12669-08EC-4376-8BDC-3E5FBCE9FC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61ECBE-5D4D-4A8B-8AC9-860CF43D7335}" type="datetimeFigureOut">
              <a:rPr lang="en-US" smtClean="0"/>
              <a:t>3/21/2019</a:t>
            </a:fld>
            <a:endParaRPr lang="en-US"/>
          </a:p>
        </p:txBody>
      </p:sp>
      <p:sp>
        <p:nvSpPr>
          <p:cNvPr id="5" name="Footer Placeholder 4">
            <a:extLst>
              <a:ext uri="{FF2B5EF4-FFF2-40B4-BE49-F238E27FC236}">
                <a16:creationId xmlns:a16="http://schemas.microsoft.com/office/drawing/2014/main" id="{34EDD5F8-667C-4658-9C99-EF2DFEBAB2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988CDE-AD0D-49FE-86E6-1B78907F84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0C2CC-11D3-4143-83DE-E40EB68C7E08}" type="slidenum">
              <a:rPr lang="en-US" smtClean="0"/>
              <a:t>‹#›</a:t>
            </a:fld>
            <a:endParaRPr lang="en-US"/>
          </a:p>
        </p:txBody>
      </p:sp>
    </p:spTree>
    <p:extLst>
      <p:ext uri="{BB962C8B-B14F-4D97-AF65-F5344CB8AC3E}">
        <p14:creationId xmlns:p14="http://schemas.microsoft.com/office/powerpoint/2010/main" val="1237069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5.emf"/></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351A4-34C6-4F54-A75E-681407B779D7}"/>
              </a:ext>
            </a:extLst>
          </p:cNvPr>
          <p:cNvSpPr>
            <a:spLocks noGrp="1"/>
          </p:cNvSpPr>
          <p:nvPr>
            <p:ph type="ctrTitle"/>
          </p:nvPr>
        </p:nvSpPr>
        <p:spPr>
          <a:xfrm>
            <a:off x="377889" y="142129"/>
            <a:ext cx="11353800" cy="2755583"/>
          </a:xfrm>
        </p:spPr>
        <p:txBody>
          <a:bodyPr>
            <a:normAutofit/>
          </a:bodyPr>
          <a:lstStyle/>
          <a:p>
            <a:r>
              <a:rPr lang="en-US" dirty="0"/>
              <a:t>Temple Ready</a:t>
            </a:r>
            <a:br>
              <a:rPr lang="en-US" dirty="0"/>
            </a:br>
            <a:r>
              <a:rPr lang="en-US" dirty="0"/>
              <a:t>within an Hour of</a:t>
            </a:r>
            <a:br>
              <a:rPr lang="en-US" dirty="0"/>
            </a:br>
            <a:r>
              <a:rPr lang="en-US" dirty="0"/>
              <a:t>Collection Capture</a:t>
            </a:r>
          </a:p>
        </p:txBody>
      </p:sp>
      <p:sp>
        <p:nvSpPr>
          <p:cNvPr id="4" name="TextBox 3">
            <a:extLst>
              <a:ext uri="{FF2B5EF4-FFF2-40B4-BE49-F238E27FC236}">
                <a16:creationId xmlns:a16="http://schemas.microsoft.com/office/drawing/2014/main" id="{A0FD2A41-B010-4A21-A6BA-4D7285B11FEC}"/>
              </a:ext>
            </a:extLst>
          </p:cNvPr>
          <p:cNvSpPr txBox="1"/>
          <p:nvPr/>
        </p:nvSpPr>
        <p:spPr>
          <a:xfrm>
            <a:off x="2153424" y="3630144"/>
            <a:ext cx="1717963" cy="923330"/>
          </a:xfrm>
          <a:prstGeom prst="rect">
            <a:avLst/>
          </a:prstGeom>
          <a:noFill/>
          <a:ln>
            <a:solidFill>
              <a:schemeClr val="tx1"/>
            </a:solidFill>
          </a:ln>
        </p:spPr>
        <p:txBody>
          <a:bodyPr wrap="square" rtlCol="0">
            <a:spAutoFit/>
          </a:bodyPr>
          <a:lstStyle/>
          <a:p>
            <a:r>
              <a:rPr lang="en-US" dirty="0"/>
              <a:t>OCR &amp; HWR</a:t>
            </a:r>
          </a:p>
          <a:p>
            <a:r>
              <a:rPr lang="en-US" dirty="0"/>
              <a:t>+ (as available) auto-extraction</a:t>
            </a:r>
          </a:p>
        </p:txBody>
      </p:sp>
      <p:sp>
        <p:nvSpPr>
          <p:cNvPr id="5" name="TextBox 4">
            <a:extLst>
              <a:ext uri="{FF2B5EF4-FFF2-40B4-BE49-F238E27FC236}">
                <a16:creationId xmlns:a16="http://schemas.microsoft.com/office/drawing/2014/main" id="{99220A64-8AC2-4452-9224-9A532CF1C608}"/>
              </a:ext>
            </a:extLst>
          </p:cNvPr>
          <p:cNvSpPr txBox="1"/>
          <p:nvPr/>
        </p:nvSpPr>
        <p:spPr>
          <a:xfrm>
            <a:off x="5024310" y="3768969"/>
            <a:ext cx="1189428" cy="646331"/>
          </a:xfrm>
          <a:prstGeom prst="rect">
            <a:avLst/>
          </a:prstGeom>
          <a:noFill/>
          <a:ln>
            <a:solidFill>
              <a:schemeClr val="tx1"/>
            </a:solidFill>
          </a:ln>
        </p:spPr>
        <p:txBody>
          <a:bodyPr wrap="none" rtlCol="0">
            <a:spAutoFit/>
          </a:bodyPr>
          <a:lstStyle/>
          <a:p>
            <a:r>
              <a:rPr lang="en-US" dirty="0"/>
              <a:t>Search</a:t>
            </a:r>
          </a:p>
          <a:p>
            <a:pPr algn="ctr"/>
            <a:r>
              <a:rPr lang="en-US" dirty="0"/>
              <a:t>Repository</a:t>
            </a:r>
          </a:p>
        </p:txBody>
      </p:sp>
      <p:sp>
        <p:nvSpPr>
          <p:cNvPr id="6" name="TextBox 5">
            <a:extLst>
              <a:ext uri="{FF2B5EF4-FFF2-40B4-BE49-F238E27FC236}">
                <a16:creationId xmlns:a16="http://schemas.microsoft.com/office/drawing/2014/main" id="{F21A0ED7-4684-4CE2-BAF2-D92707E4F70E}"/>
              </a:ext>
            </a:extLst>
          </p:cNvPr>
          <p:cNvSpPr txBox="1"/>
          <p:nvPr/>
        </p:nvSpPr>
        <p:spPr>
          <a:xfrm>
            <a:off x="7328440" y="3909703"/>
            <a:ext cx="865345" cy="369332"/>
          </a:xfrm>
          <a:prstGeom prst="rect">
            <a:avLst/>
          </a:prstGeom>
          <a:noFill/>
          <a:ln>
            <a:solidFill>
              <a:schemeClr val="tx1"/>
            </a:solidFill>
          </a:ln>
        </p:spPr>
        <p:txBody>
          <a:bodyPr wrap="square" rtlCol="0">
            <a:spAutoFit/>
          </a:bodyPr>
          <a:lstStyle/>
          <a:p>
            <a:pPr algn="ctr"/>
            <a:r>
              <a:rPr lang="en-US" dirty="0"/>
              <a:t>Form</a:t>
            </a:r>
          </a:p>
        </p:txBody>
      </p:sp>
      <p:sp>
        <p:nvSpPr>
          <p:cNvPr id="7" name="TextBox 6">
            <a:extLst>
              <a:ext uri="{FF2B5EF4-FFF2-40B4-BE49-F238E27FC236}">
                <a16:creationId xmlns:a16="http://schemas.microsoft.com/office/drawing/2014/main" id="{5509DACC-7F5B-4D2F-922F-FA8AF599CFEC}"/>
              </a:ext>
            </a:extLst>
          </p:cNvPr>
          <p:cNvSpPr txBox="1"/>
          <p:nvPr/>
        </p:nvSpPr>
        <p:spPr>
          <a:xfrm>
            <a:off x="9316567" y="3908684"/>
            <a:ext cx="590546" cy="369332"/>
          </a:xfrm>
          <a:prstGeom prst="rect">
            <a:avLst/>
          </a:prstGeom>
          <a:noFill/>
          <a:ln>
            <a:solidFill>
              <a:schemeClr val="tx1"/>
            </a:solidFill>
          </a:ln>
        </p:spPr>
        <p:txBody>
          <a:bodyPr wrap="none" rtlCol="0">
            <a:spAutoFit/>
          </a:bodyPr>
          <a:lstStyle/>
          <a:p>
            <a:r>
              <a:rPr lang="en-US" dirty="0"/>
              <a:t>Tree</a:t>
            </a:r>
          </a:p>
        </p:txBody>
      </p:sp>
      <p:sp>
        <p:nvSpPr>
          <p:cNvPr id="8" name="TextBox 7">
            <a:extLst>
              <a:ext uri="{FF2B5EF4-FFF2-40B4-BE49-F238E27FC236}">
                <a16:creationId xmlns:a16="http://schemas.microsoft.com/office/drawing/2014/main" id="{FB797BC1-7463-4FD9-8F9E-8E472102FD0B}"/>
              </a:ext>
            </a:extLst>
          </p:cNvPr>
          <p:cNvSpPr txBox="1"/>
          <p:nvPr/>
        </p:nvSpPr>
        <p:spPr>
          <a:xfrm>
            <a:off x="10819784" y="3908684"/>
            <a:ext cx="866263" cy="369332"/>
          </a:xfrm>
          <a:prstGeom prst="rect">
            <a:avLst/>
          </a:prstGeom>
          <a:noFill/>
        </p:spPr>
        <p:txBody>
          <a:bodyPr wrap="none" rtlCol="0">
            <a:spAutoFit/>
          </a:bodyPr>
          <a:lstStyle/>
          <a:p>
            <a:r>
              <a:rPr lang="en-US" dirty="0">
                <a:solidFill>
                  <a:srgbClr val="00B050"/>
                </a:solidFill>
              </a:rPr>
              <a:t>Temple</a:t>
            </a:r>
          </a:p>
        </p:txBody>
      </p:sp>
      <p:sp>
        <p:nvSpPr>
          <p:cNvPr id="9" name="TextBox 8">
            <a:extLst>
              <a:ext uri="{FF2B5EF4-FFF2-40B4-BE49-F238E27FC236}">
                <a16:creationId xmlns:a16="http://schemas.microsoft.com/office/drawing/2014/main" id="{8A5DEAC0-BAF1-418B-9232-AEEC3491D4BE}"/>
              </a:ext>
            </a:extLst>
          </p:cNvPr>
          <p:cNvSpPr txBox="1"/>
          <p:nvPr/>
        </p:nvSpPr>
        <p:spPr>
          <a:xfrm>
            <a:off x="6054789" y="4704082"/>
            <a:ext cx="1236108" cy="369332"/>
          </a:xfrm>
          <a:prstGeom prst="rect">
            <a:avLst/>
          </a:prstGeom>
          <a:noFill/>
        </p:spPr>
        <p:txBody>
          <a:bodyPr wrap="none" rtlCol="0">
            <a:spAutoFit/>
          </a:bodyPr>
          <a:lstStyle/>
          <a:p>
            <a:r>
              <a:rPr lang="en-US" dirty="0">
                <a:solidFill>
                  <a:srgbClr val="00B050"/>
                </a:solidFill>
              </a:rPr>
              <a:t>corrections</a:t>
            </a:r>
          </a:p>
        </p:txBody>
      </p:sp>
      <p:sp>
        <p:nvSpPr>
          <p:cNvPr id="10" name="TextBox 9">
            <a:extLst>
              <a:ext uri="{FF2B5EF4-FFF2-40B4-BE49-F238E27FC236}">
                <a16:creationId xmlns:a16="http://schemas.microsoft.com/office/drawing/2014/main" id="{EFDF8721-13AE-4F19-843D-CAC5B9DDC5EA}"/>
              </a:ext>
            </a:extLst>
          </p:cNvPr>
          <p:cNvSpPr txBox="1"/>
          <p:nvPr/>
        </p:nvSpPr>
        <p:spPr>
          <a:xfrm>
            <a:off x="3898904" y="5515081"/>
            <a:ext cx="2953437" cy="369332"/>
          </a:xfrm>
          <a:prstGeom prst="rect">
            <a:avLst/>
          </a:prstGeom>
          <a:noFill/>
        </p:spPr>
        <p:txBody>
          <a:bodyPr wrap="none" rtlCol="0">
            <a:spAutoFit/>
          </a:bodyPr>
          <a:lstStyle/>
          <a:p>
            <a:r>
              <a:rPr lang="en-US" dirty="0">
                <a:solidFill>
                  <a:srgbClr val="00B050"/>
                </a:solidFill>
              </a:rPr>
              <a:t>auto-extraction improvement</a:t>
            </a:r>
          </a:p>
        </p:txBody>
      </p:sp>
      <p:cxnSp>
        <p:nvCxnSpPr>
          <p:cNvPr id="11" name="Straight Arrow Connector 10">
            <a:extLst>
              <a:ext uri="{FF2B5EF4-FFF2-40B4-BE49-F238E27FC236}">
                <a16:creationId xmlns:a16="http://schemas.microsoft.com/office/drawing/2014/main" id="{88232E81-5F88-4A2E-AE48-C7386CB4FA1F}"/>
              </a:ext>
            </a:extLst>
          </p:cNvPr>
          <p:cNvCxnSpPr/>
          <p:nvPr/>
        </p:nvCxnSpPr>
        <p:spPr>
          <a:xfrm>
            <a:off x="4051838" y="4091809"/>
            <a:ext cx="83479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AB5BB44-B5CB-4729-88B6-71E5A6B0E65C}"/>
              </a:ext>
            </a:extLst>
          </p:cNvPr>
          <p:cNvCxnSpPr/>
          <p:nvPr/>
        </p:nvCxnSpPr>
        <p:spPr>
          <a:xfrm>
            <a:off x="6365547" y="4091253"/>
            <a:ext cx="83479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548D4CE-ABBA-4158-B049-44846F1D707D}"/>
              </a:ext>
            </a:extLst>
          </p:cNvPr>
          <p:cNvCxnSpPr/>
          <p:nvPr/>
        </p:nvCxnSpPr>
        <p:spPr>
          <a:xfrm>
            <a:off x="8353674" y="4091253"/>
            <a:ext cx="83479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164B6DB-A5F0-4348-B962-AA9A161405B4}"/>
              </a:ext>
            </a:extLst>
          </p:cNvPr>
          <p:cNvCxnSpPr/>
          <p:nvPr/>
        </p:nvCxnSpPr>
        <p:spPr>
          <a:xfrm>
            <a:off x="9984988" y="4091253"/>
            <a:ext cx="83479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1628DBC-F1D6-4872-97B9-DD27EA17CD4D}"/>
              </a:ext>
            </a:extLst>
          </p:cNvPr>
          <p:cNvCxnSpPr>
            <a:cxnSpLocks/>
          </p:cNvCxnSpPr>
          <p:nvPr/>
        </p:nvCxnSpPr>
        <p:spPr>
          <a:xfrm>
            <a:off x="7536257" y="4278016"/>
            <a:ext cx="0" cy="46551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BB05051-7A15-42F3-A725-B70A64854A0F}"/>
              </a:ext>
            </a:extLst>
          </p:cNvPr>
          <p:cNvCxnSpPr>
            <a:cxnSpLocks/>
          </p:cNvCxnSpPr>
          <p:nvPr/>
        </p:nvCxnSpPr>
        <p:spPr>
          <a:xfrm>
            <a:off x="5619023" y="4415299"/>
            <a:ext cx="0" cy="328230"/>
          </a:xfrm>
          <a:prstGeom prst="line">
            <a:avLst/>
          </a:prstGeom>
          <a:ln w="28575">
            <a:solidFill>
              <a:srgbClr val="00B050"/>
            </a:solidFill>
            <a:head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9F96F6B-FBA5-41E4-99F5-2E4C33D5B57E}"/>
              </a:ext>
            </a:extLst>
          </p:cNvPr>
          <p:cNvCxnSpPr/>
          <p:nvPr/>
        </p:nvCxnSpPr>
        <p:spPr>
          <a:xfrm flipH="1">
            <a:off x="5619023" y="4743529"/>
            <a:ext cx="1917234"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7FB7F72-3F7D-4BF2-9E95-9246BB09C678}"/>
              </a:ext>
            </a:extLst>
          </p:cNvPr>
          <p:cNvCxnSpPr>
            <a:cxnSpLocks/>
          </p:cNvCxnSpPr>
          <p:nvPr/>
        </p:nvCxnSpPr>
        <p:spPr>
          <a:xfrm>
            <a:off x="7972022" y="4278016"/>
            <a:ext cx="14508" cy="1184837"/>
          </a:xfrm>
          <a:prstGeom prst="straightConnector1">
            <a:avLst/>
          </a:prstGeom>
          <a:ln w="28575">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0A3AD90-CEDE-4B6C-9323-89ECFDD17EC4}"/>
              </a:ext>
            </a:extLst>
          </p:cNvPr>
          <p:cNvCxnSpPr>
            <a:cxnSpLocks/>
          </p:cNvCxnSpPr>
          <p:nvPr/>
        </p:nvCxnSpPr>
        <p:spPr>
          <a:xfrm flipH="1">
            <a:off x="2929619" y="4546718"/>
            <a:ext cx="6928" cy="916135"/>
          </a:xfrm>
          <a:prstGeom prst="straightConnector1">
            <a:avLst/>
          </a:prstGeom>
          <a:ln w="28575">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2A1F734-701D-41BC-A665-9DFFE42BA464}"/>
              </a:ext>
            </a:extLst>
          </p:cNvPr>
          <p:cNvCxnSpPr>
            <a:cxnSpLocks/>
          </p:cNvCxnSpPr>
          <p:nvPr/>
        </p:nvCxnSpPr>
        <p:spPr>
          <a:xfrm flipH="1">
            <a:off x="2929619" y="5462853"/>
            <a:ext cx="5042404" cy="55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54EA5B8-8106-4671-BE0E-C13E4C6DEB6D}"/>
              </a:ext>
            </a:extLst>
          </p:cNvPr>
          <p:cNvSpPr txBox="1"/>
          <p:nvPr/>
        </p:nvSpPr>
        <p:spPr>
          <a:xfrm>
            <a:off x="101347" y="3783240"/>
            <a:ext cx="1122423" cy="646331"/>
          </a:xfrm>
          <a:prstGeom prst="rect">
            <a:avLst/>
          </a:prstGeom>
          <a:noFill/>
        </p:spPr>
        <p:txBody>
          <a:bodyPr wrap="none" rtlCol="0">
            <a:spAutoFit/>
          </a:bodyPr>
          <a:lstStyle/>
          <a:p>
            <a:r>
              <a:rPr lang="en-US" dirty="0">
                <a:solidFill>
                  <a:srgbClr val="00B050"/>
                </a:solidFill>
              </a:rPr>
              <a:t>Collection</a:t>
            </a:r>
          </a:p>
          <a:p>
            <a:r>
              <a:rPr lang="en-US" dirty="0">
                <a:solidFill>
                  <a:srgbClr val="00B050"/>
                </a:solidFill>
              </a:rPr>
              <a:t>Capture</a:t>
            </a:r>
          </a:p>
        </p:txBody>
      </p:sp>
      <p:cxnSp>
        <p:nvCxnSpPr>
          <p:cNvPr id="22" name="Straight Arrow Connector 21">
            <a:extLst>
              <a:ext uri="{FF2B5EF4-FFF2-40B4-BE49-F238E27FC236}">
                <a16:creationId xmlns:a16="http://schemas.microsoft.com/office/drawing/2014/main" id="{F956E43A-F624-491B-8283-08B3FC826CA2}"/>
              </a:ext>
            </a:extLst>
          </p:cNvPr>
          <p:cNvCxnSpPr/>
          <p:nvPr/>
        </p:nvCxnSpPr>
        <p:spPr>
          <a:xfrm>
            <a:off x="1206061" y="4106406"/>
            <a:ext cx="83479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7360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91FEF-0EEA-439E-BFD7-89B37ABFDA78}"/>
              </a:ext>
            </a:extLst>
          </p:cNvPr>
          <p:cNvSpPr>
            <a:spLocks noGrp="1"/>
          </p:cNvSpPr>
          <p:nvPr>
            <p:ph type="title"/>
          </p:nvPr>
        </p:nvSpPr>
        <p:spPr>
          <a:xfrm>
            <a:off x="838200" y="126134"/>
            <a:ext cx="10515600" cy="1325563"/>
          </a:xfrm>
        </p:spPr>
        <p:txBody>
          <a:bodyPr/>
          <a:lstStyle/>
          <a:p>
            <a:r>
              <a:rPr lang="en-US" dirty="0"/>
              <a:t>Initial Experimental Results</a:t>
            </a:r>
          </a:p>
        </p:txBody>
      </p:sp>
      <p:pic>
        <p:nvPicPr>
          <p:cNvPr id="10" name="Picture 9">
            <a:extLst>
              <a:ext uri="{FF2B5EF4-FFF2-40B4-BE49-F238E27FC236}">
                <a16:creationId xmlns:a16="http://schemas.microsoft.com/office/drawing/2014/main" id="{FE83BAED-4962-46C1-95F8-6BE098B68DBF}"/>
              </a:ext>
            </a:extLst>
          </p:cNvPr>
          <p:cNvPicPr>
            <a:picLocks noChangeAspect="1"/>
          </p:cNvPicPr>
          <p:nvPr/>
        </p:nvPicPr>
        <p:blipFill>
          <a:blip r:embed="rId3"/>
          <a:stretch>
            <a:fillRect/>
          </a:stretch>
        </p:blipFill>
        <p:spPr>
          <a:xfrm>
            <a:off x="2477460" y="1709057"/>
            <a:ext cx="7237080" cy="1325563"/>
          </a:xfrm>
          <a:prstGeom prst="rect">
            <a:avLst/>
          </a:prstGeom>
          <a:ln w="19050">
            <a:solidFill>
              <a:schemeClr val="tx1"/>
            </a:solidFill>
          </a:ln>
        </p:spPr>
      </p:pic>
      <p:pic>
        <p:nvPicPr>
          <p:cNvPr id="4" name="Picture 3">
            <a:extLst>
              <a:ext uri="{FF2B5EF4-FFF2-40B4-BE49-F238E27FC236}">
                <a16:creationId xmlns:a16="http://schemas.microsoft.com/office/drawing/2014/main" id="{D9A99B2D-8585-4869-B027-72464581481A}"/>
              </a:ext>
            </a:extLst>
          </p:cNvPr>
          <p:cNvPicPr>
            <a:picLocks noChangeAspect="1"/>
          </p:cNvPicPr>
          <p:nvPr/>
        </p:nvPicPr>
        <p:blipFill>
          <a:blip r:embed="rId4"/>
          <a:stretch>
            <a:fillRect/>
          </a:stretch>
        </p:blipFill>
        <p:spPr>
          <a:xfrm>
            <a:off x="1596049" y="3360596"/>
            <a:ext cx="8999901" cy="2895000"/>
          </a:xfrm>
          <a:prstGeom prst="rect">
            <a:avLst/>
          </a:prstGeom>
          <a:ln>
            <a:solidFill>
              <a:schemeClr val="tx1"/>
            </a:solidFill>
          </a:ln>
        </p:spPr>
      </p:pic>
      <p:sp>
        <p:nvSpPr>
          <p:cNvPr id="7" name="Oval 6">
            <a:extLst>
              <a:ext uri="{FF2B5EF4-FFF2-40B4-BE49-F238E27FC236}">
                <a16:creationId xmlns:a16="http://schemas.microsoft.com/office/drawing/2014/main" id="{2268A74A-4A84-4D48-AA22-053C9EBAE99A}"/>
              </a:ext>
            </a:extLst>
          </p:cNvPr>
          <p:cNvSpPr/>
          <p:nvPr/>
        </p:nvSpPr>
        <p:spPr>
          <a:xfrm>
            <a:off x="3574201" y="5816184"/>
            <a:ext cx="502920" cy="517160"/>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2ED4A42-6174-443F-893D-E630EF913A0D}"/>
              </a:ext>
            </a:extLst>
          </p:cNvPr>
          <p:cNvSpPr/>
          <p:nvPr/>
        </p:nvSpPr>
        <p:spPr>
          <a:xfrm>
            <a:off x="7022767" y="5839797"/>
            <a:ext cx="381000" cy="26869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1F7A712-CE9E-4943-9028-EC2EFB246868}"/>
              </a:ext>
            </a:extLst>
          </p:cNvPr>
          <p:cNvSpPr/>
          <p:nvPr/>
        </p:nvSpPr>
        <p:spPr>
          <a:xfrm>
            <a:off x="10256770" y="6042015"/>
            <a:ext cx="381000" cy="26869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C3A13C2-3055-4541-8CFE-D4E9F6FDF3FB}"/>
              </a:ext>
            </a:extLst>
          </p:cNvPr>
          <p:cNvSpPr/>
          <p:nvPr/>
        </p:nvSpPr>
        <p:spPr>
          <a:xfrm>
            <a:off x="8306925" y="6034370"/>
            <a:ext cx="381000" cy="26869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ECC693C-27A9-47B2-8C6A-28A7E0535B9D}"/>
              </a:ext>
            </a:extLst>
          </p:cNvPr>
          <p:cNvSpPr/>
          <p:nvPr/>
        </p:nvSpPr>
        <p:spPr>
          <a:xfrm>
            <a:off x="8949003" y="5839797"/>
            <a:ext cx="381000" cy="26869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0582628-E226-4F75-A7D6-CAC62E1E3DAD}"/>
              </a:ext>
            </a:extLst>
          </p:cNvPr>
          <p:cNvSpPr/>
          <p:nvPr/>
        </p:nvSpPr>
        <p:spPr>
          <a:xfrm>
            <a:off x="8306925" y="4023488"/>
            <a:ext cx="381000" cy="26869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002767E-8D47-448D-92BD-1DACDA9BC7BC}"/>
              </a:ext>
            </a:extLst>
          </p:cNvPr>
          <p:cNvSpPr/>
          <p:nvPr/>
        </p:nvSpPr>
        <p:spPr>
          <a:xfrm>
            <a:off x="10233563" y="4023488"/>
            <a:ext cx="381000" cy="26869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9139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57083-DFB0-4D0B-8573-02FB76F3DF8F}"/>
              </a:ext>
            </a:extLst>
          </p:cNvPr>
          <p:cNvSpPr>
            <a:spLocks noGrp="1"/>
          </p:cNvSpPr>
          <p:nvPr>
            <p:ph type="title"/>
          </p:nvPr>
        </p:nvSpPr>
        <p:spPr>
          <a:xfrm>
            <a:off x="833462" y="0"/>
            <a:ext cx="10515600" cy="1325563"/>
          </a:xfrm>
        </p:spPr>
        <p:txBody>
          <a:bodyPr/>
          <a:lstStyle/>
          <a:p>
            <a:pPr algn="ctr"/>
            <a:r>
              <a:rPr lang="en-US" dirty="0"/>
              <a:t>Temple-Ready User Interface (Mockup)</a:t>
            </a:r>
          </a:p>
        </p:txBody>
      </p:sp>
      <p:pic>
        <p:nvPicPr>
          <p:cNvPr id="3" name="Picture 2">
            <a:extLst>
              <a:ext uri="{FF2B5EF4-FFF2-40B4-BE49-F238E27FC236}">
                <a16:creationId xmlns:a16="http://schemas.microsoft.com/office/drawing/2014/main" id="{A88A7D12-1F1E-428A-8E96-7599BBA3EB67}"/>
              </a:ext>
            </a:extLst>
          </p:cNvPr>
          <p:cNvPicPr>
            <a:picLocks noChangeAspect="1"/>
          </p:cNvPicPr>
          <p:nvPr/>
        </p:nvPicPr>
        <p:blipFill>
          <a:blip r:embed="rId3"/>
          <a:stretch>
            <a:fillRect/>
          </a:stretch>
        </p:blipFill>
        <p:spPr>
          <a:xfrm>
            <a:off x="1112349" y="1248406"/>
            <a:ext cx="10156816" cy="5346655"/>
          </a:xfrm>
          <a:prstGeom prst="rect">
            <a:avLst/>
          </a:prstGeom>
        </p:spPr>
      </p:pic>
    </p:spTree>
    <p:extLst>
      <p:ext uri="{BB962C8B-B14F-4D97-AF65-F5344CB8AC3E}">
        <p14:creationId xmlns:p14="http://schemas.microsoft.com/office/powerpoint/2010/main" val="1249189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57083-DFB0-4D0B-8573-02FB76F3DF8F}"/>
              </a:ext>
            </a:extLst>
          </p:cNvPr>
          <p:cNvSpPr>
            <a:spLocks noGrp="1"/>
          </p:cNvSpPr>
          <p:nvPr>
            <p:ph type="title"/>
          </p:nvPr>
        </p:nvSpPr>
        <p:spPr>
          <a:xfrm>
            <a:off x="0" y="0"/>
            <a:ext cx="12192000" cy="1325563"/>
          </a:xfrm>
        </p:spPr>
        <p:txBody>
          <a:bodyPr/>
          <a:lstStyle/>
          <a:p>
            <a:pPr algn="ctr"/>
            <a:r>
              <a:rPr lang="en-US" dirty="0"/>
              <a:t>Submission Temple-Ready User Interface (Mockup)</a:t>
            </a:r>
          </a:p>
        </p:txBody>
      </p:sp>
      <p:pic>
        <p:nvPicPr>
          <p:cNvPr id="5" name="Picture 4">
            <a:extLst>
              <a:ext uri="{FF2B5EF4-FFF2-40B4-BE49-F238E27FC236}">
                <a16:creationId xmlns:a16="http://schemas.microsoft.com/office/drawing/2014/main" id="{5F4E33C6-E948-4A71-89B0-BAB63666C47B}"/>
              </a:ext>
            </a:extLst>
          </p:cNvPr>
          <p:cNvPicPr>
            <a:picLocks noChangeAspect="1"/>
          </p:cNvPicPr>
          <p:nvPr/>
        </p:nvPicPr>
        <p:blipFill>
          <a:blip r:embed="rId3"/>
          <a:stretch>
            <a:fillRect/>
          </a:stretch>
        </p:blipFill>
        <p:spPr>
          <a:xfrm>
            <a:off x="6222463" y="1167124"/>
            <a:ext cx="3632814" cy="5366930"/>
          </a:xfrm>
          <a:prstGeom prst="rect">
            <a:avLst/>
          </a:prstGeom>
          <a:ln>
            <a:solidFill>
              <a:schemeClr val="tx1"/>
            </a:solidFill>
          </a:ln>
        </p:spPr>
      </p:pic>
      <p:pic>
        <p:nvPicPr>
          <p:cNvPr id="8" name="Picture 7">
            <a:extLst>
              <a:ext uri="{FF2B5EF4-FFF2-40B4-BE49-F238E27FC236}">
                <a16:creationId xmlns:a16="http://schemas.microsoft.com/office/drawing/2014/main" id="{57FAF506-65C5-4CA5-A6DD-D48AB0B3A90C}"/>
              </a:ext>
            </a:extLst>
          </p:cNvPr>
          <p:cNvPicPr>
            <a:picLocks noChangeAspect="1"/>
          </p:cNvPicPr>
          <p:nvPr/>
        </p:nvPicPr>
        <p:blipFill>
          <a:blip r:embed="rId4"/>
          <a:stretch>
            <a:fillRect/>
          </a:stretch>
        </p:blipFill>
        <p:spPr>
          <a:xfrm>
            <a:off x="2374307" y="1153338"/>
            <a:ext cx="2354174" cy="5399095"/>
          </a:xfrm>
          <a:prstGeom prst="rect">
            <a:avLst/>
          </a:prstGeom>
          <a:ln>
            <a:solidFill>
              <a:schemeClr val="tx1"/>
            </a:solidFill>
          </a:ln>
        </p:spPr>
      </p:pic>
      <p:sp>
        <p:nvSpPr>
          <p:cNvPr id="7" name="TextBox 6">
            <a:extLst>
              <a:ext uri="{FF2B5EF4-FFF2-40B4-BE49-F238E27FC236}">
                <a16:creationId xmlns:a16="http://schemas.microsoft.com/office/drawing/2014/main" id="{A2EDE90B-76E3-4F93-8374-E9E27AE2E6A4}"/>
              </a:ext>
            </a:extLst>
          </p:cNvPr>
          <p:cNvSpPr txBox="1"/>
          <p:nvPr/>
        </p:nvSpPr>
        <p:spPr>
          <a:xfrm>
            <a:off x="2867264" y="3859779"/>
            <a:ext cx="955711" cy="261610"/>
          </a:xfrm>
          <a:prstGeom prst="rect">
            <a:avLst/>
          </a:prstGeom>
          <a:noFill/>
        </p:spPr>
        <p:txBody>
          <a:bodyPr wrap="none" rtlCol="0">
            <a:spAutoFit/>
          </a:bodyPr>
          <a:lstStyle/>
          <a:p>
            <a:r>
              <a:rPr lang="en-US" sz="1100" dirty="0">
                <a:solidFill>
                  <a:srgbClr val="FF0000"/>
                </a:solidFill>
              </a:rPr>
              <a:t>Ezra Stiles Ely</a:t>
            </a:r>
          </a:p>
        </p:txBody>
      </p:sp>
    </p:spTree>
    <p:extLst>
      <p:ext uri="{BB962C8B-B14F-4D97-AF65-F5344CB8AC3E}">
        <p14:creationId xmlns:p14="http://schemas.microsoft.com/office/powerpoint/2010/main" val="1103961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33767-6E39-4A98-900D-929A3EF4FC4B}"/>
              </a:ext>
            </a:extLst>
          </p:cNvPr>
          <p:cNvSpPr>
            <a:spLocks noGrp="1"/>
          </p:cNvSpPr>
          <p:nvPr>
            <p:ph type="title"/>
          </p:nvPr>
        </p:nvSpPr>
        <p:spPr/>
        <p:txBody>
          <a:bodyPr/>
          <a:lstStyle/>
          <a:p>
            <a:r>
              <a:rPr lang="en-US" dirty="0"/>
              <a:t>Preliminary Results</a:t>
            </a:r>
          </a:p>
        </p:txBody>
      </p:sp>
      <p:pic>
        <p:nvPicPr>
          <p:cNvPr id="3" name="Picture 2">
            <a:extLst>
              <a:ext uri="{FF2B5EF4-FFF2-40B4-BE49-F238E27FC236}">
                <a16:creationId xmlns:a16="http://schemas.microsoft.com/office/drawing/2014/main" id="{C99CDB9D-8A5E-4B8E-9ACC-C4D5164BE630}"/>
              </a:ext>
            </a:extLst>
          </p:cNvPr>
          <p:cNvPicPr>
            <a:picLocks noChangeAspect="1"/>
          </p:cNvPicPr>
          <p:nvPr/>
        </p:nvPicPr>
        <p:blipFill>
          <a:blip r:embed="rId2"/>
          <a:stretch>
            <a:fillRect/>
          </a:stretch>
        </p:blipFill>
        <p:spPr>
          <a:xfrm>
            <a:off x="582902" y="1751223"/>
            <a:ext cx="10946682" cy="1458600"/>
          </a:xfrm>
          <a:prstGeom prst="rect">
            <a:avLst/>
          </a:prstGeom>
        </p:spPr>
      </p:pic>
      <p:sp>
        <p:nvSpPr>
          <p:cNvPr id="4" name="TextBox 3">
            <a:extLst>
              <a:ext uri="{FF2B5EF4-FFF2-40B4-BE49-F238E27FC236}">
                <a16:creationId xmlns:a16="http://schemas.microsoft.com/office/drawing/2014/main" id="{CBAA5F29-D0FD-4752-AEE3-C8ED7A6DAB8B}"/>
              </a:ext>
            </a:extLst>
          </p:cNvPr>
          <p:cNvSpPr txBox="1"/>
          <p:nvPr/>
        </p:nvSpPr>
        <p:spPr>
          <a:xfrm>
            <a:off x="1367341" y="4258681"/>
            <a:ext cx="4840364" cy="923330"/>
          </a:xfrm>
          <a:prstGeom prst="rect">
            <a:avLst/>
          </a:prstGeom>
          <a:noFill/>
        </p:spPr>
        <p:txBody>
          <a:bodyPr wrap="none" rtlCol="0">
            <a:spAutoFit/>
          </a:bodyPr>
          <a:lstStyle/>
          <a:p>
            <a:r>
              <a:rPr lang="en-US" dirty="0" err="1"/>
              <a:t>Person_Name</a:t>
            </a:r>
            <a:r>
              <a:rPr lang="en-US" dirty="0"/>
              <a:t>: 4316</a:t>
            </a:r>
          </a:p>
          <a:p>
            <a:r>
              <a:rPr lang="en-US" dirty="0" err="1"/>
              <a:t>Person_MarriageDate_MarriagePlace_Spouse</a:t>
            </a:r>
            <a:r>
              <a:rPr lang="en-US" dirty="0"/>
              <a:t>: 17</a:t>
            </a:r>
          </a:p>
          <a:p>
            <a:r>
              <a:rPr lang="en-US" dirty="0" err="1"/>
              <a:t>Person_Child</a:t>
            </a:r>
            <a:r>
              <a:rPr lang="en-US" dirty="0"/>
              <a:t>: 2838</a:t>
            </a:r>
          </a:p>
        </p:txBody>
      </p:sp>
      <p:sp>
        <p:nvSpPr>
          <p:cNvPr id="5" name="TextBox 4">
            <a:extLst>
              <a:ext uri="{FF2B5EF4-FFF2-40B4-BE49-F238E27FC236}">
                <a16:creationId xmlns:a16="http://schemas.microsoft.com/office/drawing/2014/main" id="{CD12798B-63B5-4F47-A21D-5BCF16831579}"/>
              </a:ext>
            </a:extLst>
          </p:cNvPr>
          <p:cNvSpPr txBox="1"/>
          <p:nvPr/>
        </p:nvSpPr>
        <p:spPr>
          <a:xfrm>
            <a:off x="721297" y="1754967"/>
            <a:ext cx="1794723" cy="437322"/>
          </a:xfrm>
          <a:prstGeom prst="rect">
            <a:avLst/>
          </a:prstGeom>
          <a:solidFill>
            <a:srgbClr val="FF0000">
              <a:alpha val="50000"/>
            </a:srgbClr>
          </a:solidFill>
          <a:ln>
            <a:solidFill>
              <a:schemeClr val="accent1"/>
            </a:solidFill>
          </a:ln>
        </p:spPr>
        <p:txBody>
          <a:bodyPr wrap="square" rtlCol="0">
            <a:spAutoFit/>
          </a:bodyPr>
          <a:lstStyle/>
          <a:p>
            <a:endParaRPr lang="en-US" dirty="0"/>
          </a:p>
        </p:txBody>
      </p:sp>
      <p:sp>
        <p:nvSpPr>
          <p:cNvPr id="6" name="TextBox 5">
            <a:extLst>
              <a:ext uri="{FF2B5EF4-FFF2-40B4-BE49-F238E27FC236}">
                <a16:creationId xmlns:a16="http://schemas.microsoft.com/office/drawing/2014/main" id="{6911FF8E-9C33-4D54-90A3-C2077EF22A5C}"/>
              </a:ext>
            </a:extLst>
          </p:cNvPr>
          <p:cNvSpPr txBox="1"/>
          <p:nvPr/>
        </p:nvSpPr>
        <p:spPr>
          <a:xfrm>
            <a:off x="4152900" y="1807029"/>
            <a:ext cx="2046514" cy="369332"/>
          </a:xfrm>
          <a:prstGeom prst="rect">
            <a:avLst/>
          </a:prstGeom>
          <a:solidFill>
            <a:srgbClr val="FFFF00">
              <a:alpha val="50000"/>
            </a:srgbClr>
          </a:solidFill>
          <a:ln>
            <a:solidFill>
              <a:schemeClr val="accent1"/>
            </a:solidFill>
          </a:ln>
        </p:spPr>
        <p:txBody>
          <a:bodyPr wrap="square" rtlCol="0">
            <a:spAutoFit/>
          </a:bodyPr>
          <a:lstStyle/>
          <a:p>
            <a:endParaRPr lang="en-US" dirty="0"/>
          </a:p>
        </p:txBody>
      </p:sp>
      <p:sp>
        <p:nvSpPr>
          <p:cNvPr id="7" name="Rectangle 6">
            <a:extLst>
              <a:ext uri="{FF2B5EF4-FFF2-40B4-BE49-F238E27FC236}">
                <a16:creationId xmlns:a16="http://schemas.microsoft.com/office/drawing/2014/main" id="{D03D0C53-1280-4F7F-9694-1F69B2B73B86}"/>
              </a:ext>
            </a:extLst>
          </p:cNvPr>
          <p:cNvSpPr/>
          <p:nvPr/>
        </p:nvSpPr>
        <p:spPr>
          <a:xfrm>
            <a:off x="8349343" y="2106386"/>
            <a:ext cx="1279071" cy="337457"/>
          </a:xfrm>
          <a:prstGeom prst="rect">
            <a:avLst/>
          </a:prstGeom>
          <a:solidFill>
            <a:srgbClr val="00B0F0">
              <a:alpha val="50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30DC240-CB77-4AAE-BE4E-9A5F86992AEF}"/>
              </a:ext>
            </a:extLst>
          </p:cNvPr>
          <p:cNvSpPr/>
          <p:nvPr/>
        </p:nvSpPr>
        <p:spPr>
          <a:xfrm>
            <a:off x="9688286" y="2144486"/>
            <a:ext cx="1785257" cy="304800"/>
          </a:xfrm>
          <a:prstGeom prst="rect">
            <a:avLst/>
          </a:prstGeom>
          <a:solidFill>
            <a:srgbClr val="00B050">
              <a:alpha val="50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A527367-482A-4A69-B521-D0DC7C2741A0}"/>
              </a:ext>
            </a:extLst>
          </p:cNvPr>
          <p:cNvSpPr/>
          <p:nvPr/>
        </p:nvSpPr>
        <p:spPr>
          <a:xfrm>
            <a:off x="2367643" y="2454729"/>
            <a:ext cx="816428" cy="381000"/>
          </a:xfrm>
          <a:prstGeom prst="rect">
            <a:avLst/>
          </a:prstGeom>
          <a:solidFill>
            <a:srgbClr val="7030A0">
              <a:alpha val="50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F1D75E-87B5-44D7-9D12-48E1BC1B9161}"/>
              </a:ext>
            </a:extLst>
          </p:cNvPr>
          <p:cNvSpPr/>
          <p:nvPr/>
        </p:nvSpPr>
        <p:spPr>
          <a:xfrm>
            <a:off x="2389415" y="2846614"/>
            <a:ext cx="816428" cy="381000"/>
          </a:xfrm>
          <a:prstGeom prst="rect">
            <a:avLst/>
          </a:prstGeom>
          <a:solidFill>
            <a:srgbClr val="7030A0">
              <a:alpha val="50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756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CB562D4-0B40-468B-B9DE-1B15619A5986}"/>
              </a:ext>
            </a:extLst>
          </p:cNvPr>
          <p:cNvPicPr>
            <a:picLocks noChangeAspect="1"/>
          </p:cNvPicPr>
          <p:nvPr/>
        </p:nvPicPr>
        <p:blipFill>
          <a:blip r:embed="rId2"/>
          <a:stretch>
            <a:fillRect/>
          </a:stretch>
        </p:blipFill>
        <p:spPr>
          <a:xfrm>
            <a:off x="244928" y="1974147"/>
            <a:ext cx="11815164" cy="2125933"/>
          </a:xfrm>
          <a:prstGeom prst="rect">
            <a:avLst/>
          </a:prstGeom>
        </p:spPr>
      </p:pic>
      <p:sp>
        <p:nvSpPr>
          <p:cNvPr id="2" name="Title 1">
            <a:extLst>
              <a:ext uri="{FF2B5EF4-FFF2-40B4-BE49-F238E27FC236}">
                <a16:creationId xmlns:a16="http://schemas.microsoft.com/office/drawing/2014/main" id="{A9C33767-6E39-4A98-900D-929A3EF4FC4B}"/>
              </a:ext>
            </a:extLst>
          </p:cNvPr>
          <p:cNvSpPr>
            <a:spLocks noGrp="1"/>
          </p:cNvSpPr>
          <p:nvPr>
            <p:ph type="title"/>
          </p:nvPr>
        </p:nvSpPr>
        <p:spPr/>
        <p:txBody>
          <a:bodyPr/>
          <a:lstStyle/>
          <a:p>
            <a:r>
              <a:rPr lang="en-US" dirty="0"/>
              <a:t>Preliminary Results</a:t>
            </a:r>
          </a:p>
        </p:txBody>
      </p:sp>
      <p:sp>
        <p:nvSpPr>
          <p:cNvPr id="4" name="TextBox 3">
            <a:extLst>
              <a:ext uri="{FF2B5EF4-FFF2-40B4-BE49-F238E27FC236}">
                <a16:creationId xmlns:a16="http://schemas.microsoft.com/office/drawing/2014/main" id="{CBAA5F29-D0FD-4752-AEE3-C8ED7A6DAB8B}"/>
              </a:ext>
            </a:extLst>
          </p:cNvPr>
          <p:cNvSpPr txBox="1"/>
          <p:nvPr/>
        </p:nvSpPr>
        <p:spPr>
          <a:xfrm>
            <a:off x="1710241" y="4323996"/>
            <a:ext cx="2411942" cy="2308324"/>
          </a:xfrm>
          <a:prstGeom prst="rect">
            <a:avLst/>
          </a:prstGeom>
          <a:noFill/>
        </p:spPr>
        <p:txBody>
          <a:bodyPr wrap="none" rtlCol="0">
            <a:spAutoFit/>
          </a:bodyPr>
          <a:lstStyle/>
          <a:p>
            <a:r>
              <a:rPr lang="en-US" dirty="0" err="1"/>
              <a:t>Person_Name</a:t>
            </a:r>
            <a:r>
              <a:rPr lang="en-US" dirty="0"/>
              <a:t>: 1418</a:t>
            </a:r>
          </a:p>
          <a:p>
            <a:r>
              <a:rPr lang="en-US" dirty="0" err="1"/>
              <a:t>Person_BirthDate</a:t>
            </a:r>
            <a:r>
              <a:rPr lang="en-US" dirty="0"/>
              <a:t>: 50</a:t>
            </a:r>
          </a:p>
          <a:p>
            <a:r>
              <a:rPr lang="en-US" dirty="0" err="1"/>
              <a:t>Person_BirthPlace</a:t>
            </a:r>
            <a:r>
              <a:rPr lang="en-US" dirty="0"/>
              <a:t>: 56</a:t>
            </a:r>
          </a:p>
          <a:p>
            <a:r>
              <a:rPr lang="en-US" dirty="0" err="1"/>
              <a:t>Person_DeathDate</a:t>
            </a:r>
            <a:r>
              <a:rPr lang="en-US" dirty="0"/>
              <a:t>: 988</a:t>
            </a:r>
          </a:p>
          <a:p>
            <a:r>
              <a:rPr lang="en-US" dirty="0" err="1"/>
              <a:t>Person_DeathPlace</a:t>
            </a:r>
            <a:r>
              <a:rPr lang="en-US" dirty="0"/>
              <a:t>: 22</a:t>
            </a:r>
          </a:p>
          <a:p>
            <a:r>
              <a:rPr lang="en-US" dirty="0" err="1"/>
              <a:t>Person_BurialDate</a:t>
            </a:r>
            <a:r>
              <a:rPr lang="en-US" dirty="0"/>
              <a:t>: 1</a:t>
            </a:r>
          </a:p>
          <a:p>
            <a:r>
              <a:rPr lang="en-US" dirty="0" err="1"/>
              <a:t>Person_BurialPlace</a:t>
            </a:r>
            <a:r>
              <a:rPr lang="en-US" dirty="0"/>
              <a:t>: 8</a:t>
            </a:r>
          </a:p>
          <a:p>
            <a:r>
              <a:rPr lang="en-US" dirty="0" err="1"/>
              <a:t>Person_Child</a:t>
            </a:r>
            <a:r>
              <a:rPr lang="en-US" dirty="0"/>
              <a:t>: 393</a:t>
            </a:r>
          </a:p>
        </p:txBody>
      </p:sp>
      <p:sp>
        <p:nvSpPr>
          <p:cNvPr id="5" name="TextBox 4">
            <a:extLst>
              <a:ext uri="{FF2B5EF4-FFF2-40B4-BE49-F238E27FC236}">
                <a16:creationId xmlns:a16="http://schemas.microsoft.com/office/drawing/2014/main" id="{CD12798B-63B5-4F47-A21D-5BCF16831579}"/>
              </a:ext>
            </a:extLst>
          </p:cNvPr>
          <p:cNvSpPr txBox="1"/>
          <p:nvPr/>
        </p:nvSpPr>
        <p:spPr>
          <a:xfrm>
            <a:off x="280426" y="1918253"/>
            <a:ext cx="2152531" cy="437322"/>
          </a:xfrm>
          <a:prstGeom prst="rect">
            <a:avLst/>
          </a:prstGeom>
          <a:solidFill>
            <a:srgbClr val="FF0000">
              <a:alpha val="50000"/>
            </a:srgbClr>
          </a:solidFill>
          <a:ln>
            <a:solidFill>
              <a:schemeClr val="accent1"/>
            </a:solidFill>
          </a:ln>
        </p:spPr>
        <p:txBody>
          <a:bodyPr wrap="square" rtlCol="0">
            <a:spAutoFit/>
          </a:bodyPr>
          <a:lstStyle/>
          <a:p>
            <a:endParaRPr lang="en-US" dirty="0"/>
          </a:p>
        </p:txBody>
      </p:sp>
      <p:sp>
        <p:nvSpPr>
          <p:cNvPr id="6" name="TextBox 5">
            <a:extLst>
              <a:ext uri="{FF2B5EF4-FFF2-40B4-BE49-F238E27FC236}">
                <a16:creationId xmlns:a16="http://schemas.microsoft.com/office/drawing/2014/main" id="{6911FF8E-9C33-4D54-90A3-C2077EF22A5C}"/>
              </a:ext>
            </a:extLst>
          </p:cNvPr>
          <p:cNvSpPr txBox="1"/>
          <p:nvPr/>
        </p:nvSpPr>
        <p:spPr>
          <a:xfrm>
            <a:off x="2944586" y="1953987"/>
            <a:ext cx="1676400" cy="348342"/>
          </a:xfrm>
          <a:prstGeom prst="rect">
            <a:avLst/>
          </a:prstGeom>
          <a:solidFill>
            <a:srgbClr val="FFFF00">
              <a:alpha val="50000"/>
            </a:srgbClr>
          </a:solidFill>
          <a:ln>
            <a:solidFill>
              <a:schemeClr val="accent1"/>
            </a:solidFill>
          </a:ln>
        </p:spPr>
        <p:txBody>
          <a:bodyPr wrap="square" rtlCol="0">
            <a:spAutoFit/>
          </a:bodyPr>
          <a:lstStyle/>
          <a:p>
            <a:endParaRPr lang="en-US" dirty="0"/>
          </a:p>
        </p:txBody>
      </p:sp>
      <p:sp>
        <p:nvSpPr>
          <p:cNvPr id="7" name="Rectangle 6">
            <a:extLst>
              <a:ext uri="{FF2B5EF4-FFF2-40B4-BE49-F238E27FC236}">
                <a16:creationId xmlns:a16="http://schemas.microsoft.com/office/drawing/2014/main" id="{D03D0C53-1280-4F7F-9694-1F69B2B73B86}"/>
              </a:ext>
            </a:extLst>
          </p:cNvPr>
          <p:cNvSpPr/>
          <p:nvPr/>
        </p:nvSpPr>
        <p:spPr>
          <a:xfrm>
            <a:off x="7026729" y="1992086"/>
            <a:ext cx="3064328" cy="342900"/>
          </a:xfrm>
          <a:prstGeom prst="rect">
            <a:avLst/>
          </a:prstGeom>
          <a:solidFill>
            <a:srgbClr val="00B0F0">
              <a:alpha val="50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30DC240-CB77-4AAE-BE4E-9A5F86992AEF}"/>
              </a:ext>
            </a:extLst>
          </p:cNvPr>
          <p:cNvSpPr/>
          <p:nvPr/>
        </p:nvSpPr>
        <p:spPr>
          <a:xfrm>
            <a:off x="10809515" y="2019300"/>
            <a:ext cx="1219199" cy="304800"/>
          </a:xfrm>
          <a:prstGeom prst="rect">
            <a:avLst/>
          </a:prstGeom>
          <a:solidFill>
            <a:srgbClr val="00B050">
              <a:alpha val="50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F1D75E-87B5-44D7-9D12-48E1BC1B9161}"/>
              </a:ext>
            </a:extLst>
          </p:cNvPr>
          <p:cNvSpPr/>
          <p:nvPr/>
        </p:nvSpPr>
        <p:spPr>
          <a:xfrm>
            <a:off x="1050472" y="2345871"/>
            <a:ext cx="3891642" cy="283029"/>
          </a:xfrm>
          <a:prstGeom prst="rect">
            <a:avLst/>
          </a:prstGeom>
          <a:solidFill>
            <a:srgbClr val="7030A0">
              <a:alpha val="50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46E7F5C-3835-48DD-A1D7-93C6B82678C7}"/>
              </a:ext>
            </a:extLst>
          </p:cNvPr>
          <p:cNvSpPr/>
          <p:nvPr/>
        </p:nvSpPr>
        <p:spPr>
          <a:xfrm>
            <a:off x="5464629" y="2340429"/>
            <a:ext cx="1953985" cy="277585"/>
          </a:xfrm>
          <a:prstGeom prst="rect">
            <a:avLst/>
          </a:prstGeom>
          <a:solidFill>
            <a:srgbClr val="C00000">
              <a:alpha val="50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009604F-6E09-421D-B249-E503408FAB31}"/>
              </a:ext>
            </a:extLst>
          </p:cNvPr>
          <p:cNvSpPr/>
          <p:nvPr/>
        </p:nvSpPr>
        <p:spPr>
          <a:xfrm>
            <a:off x="7527471" y="2356757"/>
            <a:ext cx="2280558" cy="250372"/>
          </a:xfrm>
          <a:prstGeom prst="rect">
            <a:avLst/>
          </a:prstGeom>
          <a:solidFill>
            <a:srgbClr val="FFC000">
              <a:alpha val="50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F5A7245-BB92-49A8-BC13-D8C67C628A67}"/>
              </a:ext>
            </a:extLst>
          </p:cNvPr>
          <p:cNvSpPr/>
          <p:nvPr/>
        </p:nvSpPr>
        <p:spPr>
          <a:xfrm>
            <a:off x="1377043" y="2639786"/>
            <a:ext cx="2079171" cy="239485"/>
          </a:xfrm>
          <a:prstGeom prst="rect">
            <a:avLst/>
          </a:prstGeom>
          <a:solidFill>
            <a:srgbClr val="92D050">
              <a:alpha val="50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8560D82-9E10-445A-9F23-9B7DBB50F9BB}"/>
              </a:ext>
            </a:extLst>
          </p:cNvPr>
          <p:cNvSpPr/>
          <p:nvPr/>
        </p:nvSpPr>
        <p:spPr>
          <a:xfrm>
            <a:off x="3973286" y="2634343"/>
            <a:ext cx="2275114" cy="244928"/>
          </a:xfrm>
          <a:prstGeom prst="rect">
            <a:avLst/>
          </a:prstGeom>
          <a:solidFill>
            <a:srgbClr val="0070C0">
              <a:alpha val="50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3628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69335-D790-4DDF-BC8A-42080BA21978}"/>
              </a:ext>
            </a:extLst>
          </p:cNvPr>
          <p:cNvSpPr>
            <a:spLocks noGrp="1"/>
          </p:cNvSpPr>
          <p:nvPr>
            <p:ph type="title"/>
          </p:nvPr>
        </p:nvSpPr>
        <p:spPr>
          <a:xfrm>
            <a:off x="833462" y="137709"/>
            <a:ext cx="10515600" cy="1325563"/>
          </a:xfrm>
        </p:spPr>
        <p:txBody>
          <a:bodyPr/>
          <a:lstStyle/>
          <a:p>
            <a:pPr algn="ctr"/>
            <a:r>
              <a:rPr lang="en-US" dirty="0"/>
              <a:t>Requirements for Realization</a:t>
            </a:r>
          </a:p>
        </p:txBody>
      </p:sp>
      <p:sp>
        <p:nvSpPr>
          <p:cNvPr id="3" name="Content Placeholder 2">
            <a:extLst>
              <a:ext uri="{FF2B5EF4-FFF2-40B4-BE49-F238E27FC236}">
                <a16:creationId xmlns:a16="http://schemas.microsoft.com/office/drawing/2014/main" id="{01876DEF-AD8B-406E-906F-AB7EDE4BF86C}"/>
              </a:ext>
            </a:extLst>
          </p:cNvPr>
          <p:cNvSpPr>
            <a:spLocks noGrp="1"/>
          </p:cNvSpPr>
          <p:nvPr>
            <p:ph idx="1"/>
          </p:nvPr>
        </p:nvSpPr>
        <p:spPr>
          <a:xfrm>
            <a:off x="492734" y="1269737"/>
            <a:ext cx="11394466" cy="5642747"/>
          </a:xfrm>
        </p:spPr>
        <p:txBody>
          <a:bodyPr>
            <a:normAutofit fontScale="85000" lnSpcReduction="20000"/>
          </a:bodyPr>
          <a:lstStyle/>
          <a:p>
            <a:r>
              <a:rPr lang="en-US" dirty="0"/>
              <a:t>Research</a:t>
            </a:r>
          </a:p>
          <a:p>
            <a:pPr lvl="1"/>
            <a:r>
              <a:rPr lang="en-US" dirty="0"/>
              <a:t>HWR (and OCR) for languages of interest</a:t>
            </a:r>
          </a:p>
          <a:p>
            <a:pPr lvl="1"/>
            <a:r>
              <a:rPr lang="en-US" dirty="0"/>
              <a:t>Auto-extraction (Machine Learning, </a:t>
            </a:r>
            <a:r>
              <a:rPr lang="en-US" dirty="0">
                <a:solidFill>
                  <a:srgbClr val="00B050"/>
                </a:solidFill>
              </a:rPr>
              <a:t>Pattern Recognition</a:t>
            </a:r>
            <a:r>
              <a:rPr lang="en-US" dirty="0"/>
              <a:t>, Natural Language Processing)</a:t>
            </a:r>
          </a:p>
          <a:p>
            <a:pPr lvl="1"/>
            <a:r>
              <a:rPr lang="en-US" dirty="0"/>
              <a:t>Bootstrapping/Improving auto-extraction from information gleaned only from Temple-Ready pipeline</a:t>
            </a:r>
          </a:p>
          <a:p>
            <a:pPr lvl="2"/>
            <a:r>
              <a:rPr lang="en-US" dirty="0"/>
              <a:t>ML: learning from minimal and potentially imperfect training data, active learning from corrections</a:t>
            </a:r>
          </a:p>
          <a:p>
            <a:pPr lvl="2"/>
            <a:r>
              <a:rPr lang="en-US" dirty="0">
                <a:solidFill>
                  <a:srgbClr val="00B050"/>
                </a:solidFill>
              </a:rPr>
              <a:t>PR: rule generation from form-filled submissions to tree, rule-set update from corrections to auto-filled forms</a:t>
            </a:r>
          </a:p>
          <a:p>
            <a:pPr lvl="2"/>
            <a:r>
              <a:rPr lang="en-US" dirty="0"/>
              <a:t>NLP: language learning from examples, both correct and incorrect</a:t>
            </a:r>
          </a:p>
          <a:p>
            <a:pPr lvl="1"/>
            <a:r>
              <a:rPr lang="en-US" dirty="0">
                <a:solidFill>
                  <a:srgbClr val="00B050"/>
                </a:solidFill>
              </a:rPr>
              <a:t>Proof-of-concept prototype development</a:t>
            </a:r>
          </a:p>
          <a:p>
            <a:r>
              <a:rPr lang="en-US" dirty="0"/>
              <a:t>Implementation</a:t>
            </a:r>
          </a:p>
          <a:p>
            <a:pPr lvl="1"/>
            <a:r>
              <a:rPr lang="en-US" dirty="0"/>
              <a:t>Search repository</a:t>
            </a:r>
          </a:p>
          <a:p>
            <a:pPr lvl="2"/>
            <a:r>
              <a:rPr lang="en-US" dirty="0"/>
              <a:t>Enable hybrid keyword &amp; semantic search</a:t>
            </a:r>
          </a:p>
          <a:p>
            <a:pPr lvl="2"/>
            <a:r>
              <a:rPr lang="en-US" dirty="0"/>
              <a:t>Handle corrections</a:t>
            </a:r>
          </a:p>
          <a:p>
            <a:pPr lvl="2"/>
            <a:r>
              <a:rPr lang="en-US" dirty="0"/>
              <a:t>Update repository based on rerun of auto-extraction</a:t>
            </a:r>
          </a:p>
          <a:p>
            <a:pPr lvl="1"/>
            <a:r>
              <a:rPr lang="en-US" dirty="0"/>
              <a:t>Form fill</a:t>
            </a:r>
          </a:p>
          <a:p>
            <a:pPr lvl="2"/>
            <a:r>
              <a:rPr lang="en-US" dirty="0"/>
              <a:t>Create interface</a:t>
            </a:r>
          </a:p>
          <a:p>
            <a:pPr lvl="2"/>
            <a:r>
              <a:rPr lang="en-US" dirty="0"/>
              <a:t>Auto-fill form</a:t>
            </a:r>
          </a:p>
          <a:p>
            <a:pPr lvl="2"/>
            <a:r>
              <a:rPr lang="en-US" dirty="0"/>
              <a:t>Support additions and corrections</a:t>
            </a:r>
          </a:p>
          <a:p>
            <a:pPr lvl="1"/>
            <a:r>
              <a:rPr lang="en-US" dirty="0"/>
              <a:t>Tree import</a:t>
            </a:r>
          </a:p>
          <a:p>
            <a:pPr lvl="2"/>
            <a:r>
              <a:rPr lang="en-US" dirty="0"/>
              <a:t>Duplicate detection</a:t>
            </a:r>
          </a:p>
          <a:p>
            <a:pPr lvl="2"/>
            <a:r>
              <a:rPr lang="en-US"/>
              <a:t>Information import</a:t>
            </a:r>
            <a:endParaRPr lang="en-US" dirty="0"/>
          </a:p>
        </p:txBody>
      </p:sp>
    </p:spTree>
    <p:extLst>
      <p:ext uri="{BB962C8B-B14F-4D97-AF65-F5344CB8AC3E}">
        <p14:creationId xmlns:p14="http://schemas.microsoft.com/office/powerpoint/2010/main" val="470644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EBF3E-8CF9-4190-A841-E2754C5E308D}"/>
              </a:ext>
            </a:extLst>
          </p:cNvPr>
          <p:cNvSpPr>
            <a:spLocks noGrp="1"/>
          </p:cNvSpPr>
          <p:nvPr>
            <p:ph type="title"/>
          </p:nvPr>
        </p:nvSpPr>
        <p:spPr>
          <a:xfrm>
            <a:off x="796989" y="7270"/>
            <a:ext cx="10515600" cy="1325563"/>
          </a:xfrm>
        </p:spPr>
        <p:txBody>
          <a:bodyPr/>
          <a:lstStyle/>
          <a:p>
            <a:pPr algn="ctr"/>
            <a:r>
              <a:rPr lang="en-US" dirty="0"/>
              <a:t>Temple Ready within an Hour of Capture</a:t>
            </a:r>
            <a:br>
              <a:rPr lang="en-US" dirty="0"/>
            </a:br>
            <a:r>
              <a:rPr lang="en-US" dirty="0"/>
              <a:t>10-10-10-10-10 Guideline</a:t>
            </a:r>
          </a:p>
        </p:txBody>
      </p:sp>
      <p:sp>
        <p:nvSpPr>
          <p:cNvPr id="3" name="TextBox 2">
            <a:extLst>
              <a:ext uri="{FF2B5EF4-FFF2-40B4-BE49-F238E27FC236}">
                <a16:creationId xmlns:a16="http://schemas.microsoft.com/office/drawing/2014/main" id="{A0FD2A41-B010-4A21-A6BA-4D7285B11FEC}"/>
              </a:ext>
            </a:extLst>
          </p:cNvPr>
          <p:cNvSpPr txBox="1"/>
          <p:nvPr/>
        </p:nvSpPr>
        <p:spPr>
          <a:xfrm>
            <a:off x="2153424" y="3630144"/>
            <a:ext cx="1717963" cy="923330"/>
          </a:xfrm>
          <a:prstGeom prst="rect">
            <a:avLst/>
          </a:prstGeom>
          <a:noFill/>
          <a:ln>
            <a:solidFill>
              <a:schemeClr val="tx1"/>
            </a:solidFill>
          </a:ln>
        </p:spPr>
        <p:txBody>
          <a:bodyPr wrap="square" rtlCol="0">
            <a:spAutoFit/>
          </a:bodyPr>
          <a:lstStyle/>
          <a:p>
            <a:r>
              <a:rPr lang="en-US" dirty="0"/>
              <a:t>OCR &amp; HWR</a:t>
            </a:r>
          </a:p>
          <a:p>
            <a:r>
              <a:rPr lang="en-US" dirty="0"/>
              <a:t>+ (as available) auto-extraction</a:t>
            </a:r>
          </a:p>
        </p:txBody>
      </p:sp>
      <p:sp>
        <p:nvSpPr>
          <p:cNvPr id="4" name="TextBox 3">
            <a:extLst>
              <a:ext uri="{FF2B5EF4-FFF2-40B4-BE49-F238E27FC236}">
                <a16:creationId xmlns:a16="http://schemas.microsoft.com/office/drawing/2014/main" id="{99220A64-8AC2-4452-9224-9A532CF1C608}"/>
              </a:ext>
            </a:extLst>
          </p:cNvPr>
          <p:cNvSpPr txBox="1"/>
          <p:nvPr/>
        </p:nvSpPr>
        <p:spPr>
          <a:xfrm>
            <a:off x="5024310" y="3768969"/>
            <a:ext cx="1189428" cy="646331"/>
          </a:xfrm>
          <a:prstGeom prst="rect">
            <a:avLst/>
          </a:prstGeom>
          <a:noFill/>
          <a:ln>
            <a:solidFill>
              <a:schemeClr val="tx1"/>
            </a:solidFill>
          </a:ln>
        </p:spPr>
        <p:txBody>
          <a:bodyPr wrap="none" rtlCol="0">
            <a:spAutoFit/>
          </a:bodyPr>
          <a:lstStyle/>
          <a:p>
            <a:r>
              <a:rPr lang="en-US" dirty="0"/>
              <a:t>Search</a:t>
            </a:r>
          </a:p>
          <a:p>
            <a:r>
              <a:rPr lang="en-US" dirty="0"/>
              <a:t>Repository</a:t>
            </a:r>
          </a:p>
        </p:txBody>
      </p:sp>
      <p:sp>
        <p:nvSpPr>
          <p:cNvPr id="5" name="TextBox 4">
            <a:extLst>
              <a:ext uri="{FF2B5EF4-FFF2-40B4-BE49-F238E27FC236}">
                <a16:creationId xmlns:a16="http://schemas.microsoft.com/office/drawing/2014/main" id="{F21A0ED7-4684-4CE2-BAF2-D92707E4F70E}"/>
              </a:ext>
            </a:extLst>
          </p:cNvPr>
          <p:cNvSpPr txBox="1"/>
          <p:nvPr/>
        </p:nvSpPr>
        <p:spPr>
          <a:xfrm>
            <a:off x="7304520" y="3768968"/>
            <a:ext cx="927370" cy="646331"/>
          </a:xfrm>
          <a:prstGeom prst="rect">
            <a:avLst/>
          </a:prstGeom>
          <a:noFill/>
          <a:ln>
            <a:solidFill>
              <a:schemeClr val="tx1"/>
            </a:solidFill>
          </a:ln>
        </p:spPr>
        <p:txBody>
          <a:bodyPr wrap="none" rtlCol="0">
            <a:spAutoFit/>
          </a:bodyPr>
          <a:lstStyle/>
          <a:p>
            <a:r>
              <a:rPr lang="en-US" dirty="0"/>
              <a:t>Form</a:t>
            </a:r>
          </a:p>
          <a:p>
            <a:r>
              <a:rPr lang="en-US" dirty="0"/>
              <a:t>Records</a:t>
            </a:r>
          </a:p>
        </p:txBody>
      </p:sp>
      <p:sp>
        <p:nvSpPr>
          <p:cNvPr id="6" name="TextBox 5">
            <a:extLst>
              <a:ext uri="{FF2B5EF4-FFF2-40B4-BE49-F238E27FC236}">
                <a16:creationId xmlns:a16="http://schemas.microsoft.com/office/drawing/2014/main" id="{5509DACC-7F5B-4D2F-922F-FA8AF599CFEC}"/>
              </a:ext>
            </a:extLst>
          </p:cNvPr>
          <p:cNvSpPr txBox="1"/>
          <p:nvPr/>
        </p:nvSpPr>
        <p:spPr>
          <a:xfrm>
            <a:off x="9316567" y="3908684"/>
            <a:ext cx="590546" cy="369332"/>
          </a:xfrm>
          <a:prstGeom prst="rect">
            <a:avLst/>
          </a:prstGeom>
          <a:noFill/>
          <a:ln>
            <a:solidFill>
              <a:schemeClr val="tx1"/>
            </a:solidFill>
          </a:ln>
        </p:spPr>
        <p:txBody>
          <a:bodyPr wrap="none" rtlCol="0">
            <a:spAutoFit/>
          </a:bodyPr>
          <a:lstStyle/>
          <a:p>
            <a:r>
              <a:rPr lang="en-US" dirty="0"/>
              <a:t>Tree</a:t>
            </a:r>
          </a:p>
        </p:txBody>
      </p:sp>
      <p:sp>
        <p:nvSpPr>
          <p:cNvPr id="7" name="TextBox 6">
            <a:extLst>
              <a:ext uri="{FF2B5EF4-FFF2-40B4-BE49-F238E27FC236}">
                <a16:creationId xmlns:a16="http://schemas.microsoft.com/office/drawing/2014/main" id="{FB797BC1-7463-4FD9-8F9E-8E472102FD0B}"/>
              </a:ext>
            </a:extLst>
          </p:cNvPr>
          <p:cNvSpPr txBox="1"/>
          <p:nvPr/>
        </p:nvSpPr>
        <p:spPr>
          <a:xfrm>
            <a:off x="10819784" y="3908684"/>
            <a:ext cx="866263" cy="369332"/>
          </a:xfrm>
          <a:prstGeom prst="rect">
            <a:avLst/>
          </a:prstGeom>
          <a:noFill/>
        </p:spPr>
        <p:txBody>
          <a:bodyPr wrap="none" rtlCol="0">
            <a:spAutoFit/>
          </a:bodyPr>
          <a:lstStyle/>
          <a:p>
            <a:r>
              <a:rPr lang="en-US" dirty="0">
                <a:solidFill>
                  <a:srgbClr val="00B050"/>
                </a:solidFill>
              </a:rPr>
              <a:t>Temple</a:t>
            </a:r>
          </a:p>
        </p:txBody>
      </p:sp>
      <p:sp>
        <p:nvSpPr>
          <p:cNvPr id="8" name="TextBox 7">
            <a:extLst>
              <a:ext uri="{FF2B5EF4-FFF2-40B4-BE49-F238E27FC236}">
                <a16:creationId xmlns:a16="http://schemas.microsoft.com/office/drawing/2014/main" id="{1B40CB5D-9869-46CF-A807-A9CB65E7E15B}"/>
              </a:ext>
            </a:extLst>
          </p:cNvPr>
          <p:cNvSpPr txBox="1"/>
          <p:nvPr/>
        </p:nvSpPr>
        <p:spPr>
          <a:xfrm>
            <a:off x="2368408" y="2207314"/>
            <a:ext cx="1208664" cy="646331"/>
          </a:xfrm>
          <a:prstGeom prst="rect">
            <a:avLst/>
          </a:prstGeom>
          <a:noFill/>
        </p:spPr>
        <p:txBody>
          <a:bodyPr wrap="none" rtlCol="0">
            <a:spAutoFit/>
          </a:bodyPr>
          <a:lstStyle/>
          <a:p>
            <a:pPr algn="ctr"/>
            <a:r>
              <a:rPr lang="en-US" dirty="0">
                <a:solidFill>
                  <a:srgbClr val="00B0F0"/>
                </a:solidFill>
              </a:rPr>
              <a:t>Preprocess</a:t>
            </a:r>
          </a:p>
          <a:p>
            <a:pPr algn="ctr"/>
            <a:r>
              <a:rPr lang="en-US" dirty="0">
                <a:solidFill>
                  <a:srgbClr val="00B0F0"/>
                </a:solidFill>
              </a:rPr>
              <a:t>Collection</a:t>
            </a:r>
          </a:p>
        </p:txBody>
      </p:sp>
      <p:sp>
        <p:nvSpPr>
          <p:cNvPr id="9" name="TextBox 8">
            <a:extLst>
              <a:ext uri="{FF2B5EF4-FFF2-40B4-BE49-F238E27FC236}">
                <a16:creationId xmlns:a16="http://schemas.microsoft.com/office/drawing/2014/main" id="{7593ABF7-E75A-4356-BBE5-03B3487AE463}"/>
              </a:ext>
            </a:extLst>
          </p:cNvPr>
          <p:cNvSpPr txBox="1"/>
          <p:nvPr/>
        </p:nvSpPr>
        <p:spPr>
          <a:xfrm>
            <a:off x="4669647" y="2207313"/>
            <a:ext cx="1729256" cy="646331"/>
          </a:xfrm>
          <a:prstGeom prst="rect">
            <a:avLst/>
          </a:prstGeom>
          <a:noFill/>
        </p:spPr>
        <p:txBody>
          <a:bodyPr wrap="none" rtlCol="0">
            <a:spAutoFit/>
          </a:bodyPr>
          <a:lstStyle/>
          <a:p>
            <a:pPr algn="ctr"/>
            <a:r>
              <a:rPr lang="en-US" dirty="0">
                <a:solidFill>
                  <a:srgbClr val="00B0F0"/>
                </a:solidFill>
              </a:rPr>
              <a:t>Keyword &amp;</a:t>
            </a:r>
          </a:p>
          <a:p>
            <a:pPr algn="ctr"/>
            <a:r>
              <a:rPr lang="en-US" dirty="0">
                <a:solidFill>
                  <a:srgbClr val="00B0F0"/>
                </a:solidFill>
              </a:rPr>
              <a:t>Semantic Search</a:t>
            </a:r>
          </a:p>
        </p:txBody>
      </p:sp>
      <p:sp>
        <p:nvSpPr>
          <p:cNvPr id="10" name="TextBox 9">
            <a:extLst>
              <a:ext uri="{FF2B5EF4-FFF2-40B4-BE49-F238E27FC236}">
                <a16:creationId xmlns:a16="http://schemas.microsoft.com/office/drawing/2014/main" id="{C72C4F62-B768-4A22-A271-7D154A7CD218}"/>
              </a:ext>
            </a:extLst>
          </p:cNvPr>
          <p:cNvSpPr txBox="1"/>
          <p:nvPr/>
        </p:nvSpPr>
        <p:spPr>
          <a:xfrm>
            <a:off x="7133993" y="2210993"/>
            <a:ext cx="1156535" cy="646331"/>
          </a:xfrm>
          <a:prstGeom prst="rect">
            <a:avLst/>
          </a:prstGeom>
          <a:noFill/>
        </p:spPr>
        <p:txBody>
          <a:bodyPr wrap="none" rtlCol="0">
            <a:spAutoFit/>
          </a:bodyPr>
          <a:lstStyle/>
          <a:p>
            <a:pPr algn="ctr"/>
            <a:r>
              <a:rPr lang="en-US" dirty="0">
                <a:solidFill>
                  <a:srgbClr val="00B0F0"/>
                </a:solidFill>
              </a:rPr>
              <a:t>Automatic</a:t>
            </a:r>
          </a:p>
          <a:p>
            <a:pPr algn="ctr"/>
            <a:r>
              <a:rPr lang="en-US" dirty="0">
                <a:solidFill>
                  <a:srgbClr val="00B0F0"/>
                </a:solidFill>
              </a:rPr>
              <a:t>Form Fill</a:t>
            </a:r>
          </a:p>
        </p:txBody>
      </p:sp>
      <p:sp>
        <p:nvSpPr>
          <p:cNvPr id="11" name="TextBox 10">
            <a:extLst>
              <a:ext uri="{FF2B5EF4-FFF2-40B4-BE49-F238E27FC236}">
                <a16:creationId xmlns:a16="http://schemas.microsoft.com/office/drawing/2014/main" id="{C9CD0D97-DBA9-4FF9-B533-FDD612DE4900}"/>
              </a:ext>
            </a:extLst>
          </p:cNvPr>
          <p:cNvSpPr txBox="1"/>
          <p:nvPr/>
        </p:nvSpPr>
        <p:spPr>
          <a:xfrm>
            <a:off x="8817407" y="2207312"/>
            <a:ext cx="1491883" cy="646331"/>
          </a:xfrm>
          <a:prstGeom prst="rect">
            <a:avLst/>
          </a:prstGeom>
          <a:noFill/>
        </p:spPr>
        <p:txBody>
          <a:bodyPr wrap="none" rtlCol="0">
            <a:spAutoFit/>
          </a:bodyPr>
          <a:lstStyle/>
          <a:p>
            <a:pPr algn="ctr"/>
            <a:r>
              <a:rPr lang="en-US" dirty="0">
                <a:solidFill>
                  <a:srgbClr val="00B0F0"/>
                </a:solidFill>
              </a:rPr>
              <a:t>Deduplication</a:t>
            </a:r>
          </a:p>
          <a:p>
            <a:pPr algn="ctr"/>
            <a:r>
              <a:rPr lang="en-US" dirty="0">
                <a:solidFill>
                  <a:srgbClr val="00B0F0"/>
                </a:solidFill>
              </a:rPr>
              <a:t>&amp; Ingest</a:t>
            </a:r>
          </a:p>
        </p:txBody>
      </p:sp>
      <p:sp>
        <p:nvSpPr>
          <p:cNvPr id="12" name="TextBox 11">
            <a:extLst>
              <a:ext uri="{FF2B5EF4-FFF2-40B4-BE49-F238E27FC236}">
                <a16:creationId xmlns:a16="http://schemas.microsoft.com/office/drawing/2014/main" id="{8A5DEAC0-BAF1-418B-9232-AEEC3491D4BE}"/>
              </a:ext>
            </a:extLst>
          </p:cNvPr>
          <p:cNvSpPr txBox="1"/>
          <p:nvPr/>
        </p:nvSpPr>
        <p:spPr>
          <a:xfrm>
            <a:off x="6054789" y="4704082"/>
            <a:ext cx="1236108" cy="369332"/>
          </a:xfrm>
          <a:prstGeom prst="rect">
            <a:avLst/>
          </a:prstGeom>
          <a:noFill/>
        </p:spPr>
        <p:txBody>
          <a:bodyPr wrap="none" rtlCol="0">
            <a:spAutoFit/>
          </a:bodyPr>
          <a:lstStyle/>
          <a:p>
            <a:r>
              <a:rPr lang="en-US" dirty="0">
                <a:solidFill>
                  <a:srgbClr val="00B050"/>
                </a:solidFill>
              </a:rPr>
              <a:t>corrections</a:t>
            </a:r>
          </a:p>
        </p:txBody>
      </p:sp>
      <p:sp>
        <p:nvSpPr>
          <p:cNvPr id="13" name="TextBox 12">
            <a:extLst>
              <a:ext uri="{FF2B5EF4-FFF2-40B4-BE49-F238E27FC236}">
                <a16:creationId xmlns:a16="http://schemas.microsoft.com/office/drawing/2014/main" id="{EFDF8721-13AE-4F19-843D-CAC5B9DDC5EA}"/>
              </a:ext>
            </a:extLst>
          </p:cNvPr>
          <p:cNvSpPr txBox="1"/>
          <p:nvPr/>
        </p:nvSpPr>
        <p:spPr>
          <a:xfrm>
            <a:off x="3898904" y="5515081"/>
            <a:ext cx="2953437" cy="369332"/>
          </a:xfrm>
          <a:prstGeom prst="rect">
            <a:avLst/>
          </a:prstGeom>
          <a:noFill/>
        </p:spPr>
        <p:txBody>
          <a:bodyPr wrap="none" rtlCol="0">
            <a:spAutoFit/>
          </a:bodyPr>
          <a:lstStyle/>
          <a:p>
            <a:r>
              <a:rPr lang="en-US" dirty="0">
                <a:solidFill>
                  <a:srgbClr val="00B050"/>
                </a:solidFill>
              </a:rPr>
              <a:t>auto-extraction improvement</a:t>
            </a:r>
          </a:p>
        </p:txBody>
      </p:sp>
      <p:cxnSp>
        <p:nvCxnSpPr>
          <p:cNvPr id="16" name="Straight Arrow Connector 15">
            <a:extLst>
              <a:ext uri="{FF2B5EF4-FFF2-40B4-BE49-F238E27FC236}">
                <a16:creationId xmlns:a16="http://schemas.microsoft.com/office/drawing/2014/main" id="{229D4C39-99C9-47B9-A426-5FA20E67D5D6}"/>
              </a:ext>
            </a:extLst>
          </p:cNvPr>
          <p:cNvCxnSpPr/>
          <p:nvPr/>
        </p:nvCxnSpPr>
        <p:spPr>
          <a:xfrm>
            <a:off x="2936545" y="2989571"/>
            <a:ext cx="0" cy="48824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088E774-6FB2-4A7C-B79D-6C8F84F877D4}"/>
              </a:ext>
            </a:extLst>
          </p:cNvPr>
          <p:cNvCxnSpPr/>
          <p:nvPr/>
        </p:nvCxnSpPr>
        <p:spPr>
          <a:xfrm>
            <a:off x="5534275" y="2961708"/>
            <a:ext cx="0" cy="48824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3487697-CF3F-49C9-9410-CE4329ECFBC1}"/>
              </a:ext>
            </a:extLst>
          </p:cNvPr>
          <p:cNvCxnSpPr/>
          <p:nvPr/>
        </p:nvCxnSpPr>
        <p:spPr>
          <a:xfrm>
            <a:off x="7712787" y="2961708"/>
            <a:ext cx="0" cy="48824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EA711F3-0C53-4948-BB65-527A0F360DA5}"/>
              </a:ext>
            </a:extLst>
          </p:cNvPr>
          <p:cNvCxnSpPr/>
          <p:nvPr/>
        </p:nvCxnSpPr>
        <p:spPr>
          <a:xfrm>
            <a:off x="9563349" y="2961708"/>
            <a:ext cx="0" cy="48824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8232E81-5F88-4A2E-AE48-C7386CB4FA1F}"/>
              </a:ext>
            </a:extLst>
          </p:cNvPr>
          <p:cNvCxnSpPr/>
          <p:nvPr/>
        </p:nvCxnSpPr>
        <p:spPr>
          <a:xfrm>
            <a:off x="4051838" y="4091809"/>
            <a:ext cx="83479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AB5BB44-B5CB-4729-88B6-71E5A6B0E65C}"/>
              </a:ext>
            </a:extLst>
          </p:cNvPr>
          <p:cNvCxnSpPr/>
          <p:nvPr/>
        </p:nvCxnSpPr>
        <p:spPr>
          <a:xfrm>
            <a:off x="6365547" y="4091253"/>
            <a:ext cx="83479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548D4CE-ABBA-4158-B049-44846F1D707D}"/>
              </a:ext>
            </a:extLst>
          </p:cNvPr>
          <p:cNvCxnSpPr/>
          <p:nvPr/>
        </p:nvCxnSpPr>
        <p:spPr>
          <a:xfrm>
            <a:off x="8353674" y="4091253"/>
            <a:ext cx="83479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164B6DB-A5F0-4348-B962-AA9A161405B4}"/>
              </a:ext>
            </a:extLst>
          </p:cNvPr>
          <p:cNvCxnSpPr/>
          <p:nvPr/>
        </p:nvCxnSpPr>
        <p:spPr>
          <a:xfrm>
            <a:off x="9984988" y="4091253"/>
            <a:ext cx="83479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1628DBC-F1D6-4872-97B9-DD27EA17CD4D}"/>
              </a:ext>
            </a:extLst>
          </p:cNvPr>
          <p:cNvCxnSpPr>
            <a:cxnSpLocks/>
          </p:cNvCxnSpPr>
          <p:nvPr/>
        </p:nvCxnSpPr>
        <p:spPr>
          <a:xfrm>
            <a:off x="7536257" y="4415299"/>
            <a:ext cx="0" cy="32823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BB05051-7A15-42F3-A725-B70A64854A0F}"/>
              </a:ext>
            </a:extLst>
          </p:cNvPr>
          <p:cNvCxnSpPr>
            <a:cxnSpLocks/>
          </p:cNvCxnSpPr>
          <p:nvPr/>
        </p:nvCxnSpPr>
        <p:spPr>
          <a:xfrm>
            <a:off x="5619023" y="4415299"/>
            <a:ext cx="0" cy="328230"/>
          </a:xfrm>
          <a:prstGeom prst="line">
            <a:avLst/>
          </a:prstGeom>
          <a:ln w="28575">
            <a:solidFill>
              <a:srgbClr val="00B050"/>
            </a:solidFill>
            <a:head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9F96F6B-FBA5-41E4-99F5-2E4C33D5B57E}"/>
              </a:ext>
            </a:extLst>
          </p:cNvPr>
          <p:cNvCxnSpPr/>
          <p:nvPr/>
        </p:nvCxnSpPr>
        <p:spPr>
          <a:xfrm flipH="1">
            <a:off x="5619023" y="4743529"/>
            <a:ext cx="1917234"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07FB7F72-3F7D-4BF2-9E95-9246BB09C678}"/>
              </a:ext>
            </a:extLst>
          </p:cNvPr>
          <p:cNvCxnSpPr>
            <a:cxnSpLocks/>
          </p:cNvCxnSpPr>
          <p:nvPr/>
        </p:nvCxnSpPr>
        <p:spPr>
          <a:xfrm flipH="1">
            <a:off x="7986529" y="4415299"/>
            <a:ext cx="1" cy="1047554"/>
          </a:xfrm>
          <a:prstGeom prst="straightConnector1">
            <a:avLst/>
          </a:prstGeom>
          <a:ln w="28575">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B0A3AD90-CEDE-4B6C-9323-89ECFDD17EC4}"/>
              </a:ext>
            </a:extLst>
          </p:cNvPr>
          <p:cNvCxnSpPr>
            <a:cxnSpLocks/>
          </p:cNvCxnSpPr>
          <p:nvPr/>
        </p:nvCxnSpPr>
        <p:spPr>
          <a:xfrm flipH="1">
            <a:off x="2929619" y="4546718"/>
            <a:ext cx="6928" cy="916135"/>
          </a:xfrm>
          <a:prstGeom prst="straightConnector1">
            <a:avLst/>
          </a:prstGeom>
          <a:ln w="28575">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2A1F734-701D-41BC-A665-9DFFE42BA464}"/>
              </a:ext>
            </a:extLst>
          </p:cNvPr>
          <p:cNvCxnSpPr>
            <a:cxnSpLocks/>
          </p:cNvCxnSpPr>
          <p:nvPr/>
        </p:nvCxnSpPr>
        <p:spPr>
          <a:xfrm flipH="1">
            <a:off x="2929619" y="5462853"/>
            <a:ext cx="5042404" cy="55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3CB1445-A863-49AC-A8C5-286ECD311047}"/>
              </a:ext>
            </a:extLst>
          </p:cNvPr>
          <p:cNvSpPr txBox="1"/>
          <p:nvPr/>
        </p:nvSpPr>
        <p:spPr>
          <a:xfrm>
            <a:off x="4380938" y="1333389"/>
            <a:ext cx="3350597" cy="369332"/>
          </a:xfrm>
          <a:prstGeom prst="rect">
            <a:avLst/>
          </a:prstGeom>
          <a:noFill/>
        </p:spPr>
        <p:txBody>
          <a:bodyPr wrap="none" rtlCol="0">
            <a:spAutoFit/>
          </a:bodyPr>
          <a:lstStyle/>
          <a:p>
            <a:r>
              <a:rPr lang="en-US" dirty="0">
                <a:solidFill>
                  <a:srgbClr val="00B0F0"/>
                </a:solidFill>
              </a:rPr>
              <a:t>(up to 10 minutes for each phase)</a:t>
            </a:r>
          </a:p>
        </p:txBody>
      </p:sp>
      <p:sp>
        <p:nvSpPr>
          <p:cNvPr id="31" name="TextBox 30">
            <a:extLst>
              <a:ext uri="{FF2B5EF4-FFF2-40B4-BE49-F238E27FC236}">
                <a16:creationId xmlns:a16="http://schemas.microsoft.com/office/drawing/2014/main" id="{D54EA5B8-8106-4671-BE0E-C13E4C6DEB6D}"/>
              </a:ext>
            </a:extLst>
          </p:cNvPr>
          <p:cNvSpPr txBox="1"/>
          <p:nvPr/>
        </p:nvSpPr>
        <p:spPr>
          <a:xfrm>
            <a:off x="101347" y="3783240"/>
            <a:ext cx="1122423" cy="646331"/>
          </a:xfrm>
          <a:prstGeom prst="rect">
            <a:avLst/>
          </a:prstGeom>
          <a:noFill/>
        </p:spPr>
        <p:txBody>
          <a:bodyPr wrap="none" rtlCol="0">
            <a:spAutoFit/>
          </a:bodyPr>
          <a:lstStyle/>
          <a:p>
            <a:r>
              <a:rPr lang="en-US" dirty="0">
                <a:solidFill>
                  <a:srgbClr val="00B050"/>
                </a:solidFill>
              </a:rPr>
              <a:t>Collection</a:t>
            </a:r>
          </a:p>
          <a:p>
            <a:r>
              <a:rPr lang="en-US" dirty="0">
                <a:solidFill>
                  <a:srgbClr val="00B050"/>
                </a:solidFill>
              </a:rPr>
              <a:t>Capture</a:t>
            </a:r>
          </a:p>
        </p:txBody>
      </p:sp>
      <p:cxnSp>
        <p:nvCxnSpPr>
          <p:cNvPr id="33" name="Straight Arrow Connector 32">
            <a:extLst>
              <a:ext uri="{FF2B5EF4-FFF2-40B4-BE49-F238E27FC236}">
                <a16:creationId xmlns:a16="http://schemas.microsoft.com/office/drawing/2014/main" id="{F956E43A-F624-491B-8283-08B3FC826CA2}"/>
              </a:ext>
            </a:extLst>
          </p:cNvPr>
          <p:cNvCxnSpPr/>
          <p:nvPr/>
        </p:nvCxnSpPr>
        <p:spPr>
          <a:xfrm>
            <a:off x="1206061" y="4106406"/>
            <a:ext cx="83479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627212F3-B680-4116-81ED-6117966B2CBB}"/>
              </a:ext>
            </a:extLst>
          </p:cNvPr>
          <p:cNvSpPr txBox="1"/>
          <p:nvPr/>
        </p:nvSpPr>
        <p:spPr>
          <a:xfrm>
            <a:off x="10600086" y="2207312"/>
            <a:ext cx="1156149" cy="646331"/>
          </a:xfrm>
          <a:prstGeom prst="rect">
            <a:avLst/>
          </a:prstGeom>
          <a:noFill/>
        </p:spPr>
        <p:txBody>
          <a:bodyPr wrap="none" rtlCol="0">
            <a:spAutoFit/>
          </a:bodyPr>
          <a:lstStyle/>
          <a:p>
            <a:pPr algn="ctr"/>
            <a:r>
              <a:rPr lang="en-US" dirty="0">
                <a:solidFill>
                  <a:srgbClr val="00B0F0"/>
                </a:solidFill>
              </a:rPr>
              <a:t>Ordinance</a:t>
            </a:r>
          </a:p>
          <a:p>
            <a:pPr algn="ctr"/>
            <a:r>
              <a:rPr lang="en-US" dirty="0">
                <a:solidFill>
                  <a:srgbClr val="00B0F0"/>
                </a:solidFill>
              </a:rPr>
              <a:t>Request</a:t>
            </a:r>
          </a:p>
        </p:txBody>
      </p:sp>
      <p:cxnSp>
        <p:nvCxnSpPr>
          <p:cNvPr id="36" name="Straight Arrow Connector 35">
            <a:extLst>
              <a:ext uri="{FF2B5EF4-FFF2-40B4-BE49-F238E27FC236}">
                <a16:creationId xmlns:a16="http://schemas.microsoft.com/office/drawing/2014/main" id="{637DD3F7-5EDC-4E6E-8C50-C549ECCBB5B6}"/>
              </a:ext>
            </a:extLst>
          </p:cNvPr>
          <p:cNvCxnSpPr/>
          <p:nvPr/>
        </p:nvCxnSpPr>
        <p:spPr>
          <a:xfrm>
            <a:off x="11178159" y="2961708"/>
            <a:ext cx="0" cy="48824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928B500-BD02-4C6B-8546-5682C71FE690}"/>
              </a:ext>
            </a:extLst>
          </p:cNvPr>
          <p:cNvSpPr txBox="1"/>
          <p:nvPr/>
        </p:nvSpPr>
        <p:spPr>
          <a:xfrm>
            <a:off x="8105674" y="3008517"/>
            <a:ext cx="1117358" cy="369332"/>
          </a:xfrm>
          <a:prstGeom prst="rect">
            <a:avLst/>
          </a:prstGeom>
          <a:noFill/>
        </p:spPr>
        <p:txBody>
          <a:bodyPr wrap="none" rtlCol="0">
            <a:spAutoFit/>
          </a:bodyPr>
          <a:lstStyle/>
          <a:p>
            <a:pPr algn="ctr"/>
            <a:r>
              <a:rPr lang="en-US" dirty="0">
                <a:solidFill>
                  <a:srgbClr val="00B050"/>
                </a:solidFill>
              </a:rPr>
              <a:t>(indexing)</a:t>
            </a:r>
          </a:p>
        </p:txBody>
      </p:sp>
      <p:cxnSp>
        <p:nvCxnSpPr>
          <p:cNvPr id="25" name="Straight Arrow Connector 24">
            <a:extLst>
              <a:ext uri="{FF2B5EF4-FFF2-40B4-BE49-F238E27FC236}">
                <a16:creationId xmlns:a16="http://schemas.microsoft.com/office/drawing/2014/main" id="{1C5432BF-CB37-4165-B8A9-249366F3C680}"/>
              </a:ext>
            </a:extLst>
          </p:cNvPr>
          <p:cNvCxnSpPr>
            <a:cxnSpLocks/>
          </p:cNvCxnSpPr>
          <p:nvPr/>
        </p:nvCxnSpPr>
        <p:spPr>
          <a:xfrm flipH="1">
            <a:off x="8092203" y="3373331"/>
            <a:ext cx="251105" cy="317434"/>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5612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040" y="0"/>
            <a:ext cx="10515600" cy="1325563"/>
          </a:xfrm>
        </p:spPr>
        <p:txBody>
          <a:bodyPr>
            <a:normAutofit/>
          </a:bodyPr>
          <a:lstStyle/>
          <a:p>
            <a:pPr algn="ctr"/>
            <a:r>
              <a:rPr lang="en-US" sz="3200" b="1" dirty="0"/>
              <a:t>Workflow Pipeline</a:t>
            </a:r>
          </a:p>
        </p:txBody>
      </p:sp>
      <p:sp>
        <p:nvSpPr>
          <p:cNvPr id="4" name="TextBox 3"/>
          <p:cNvSpPr txBox="1"/>
          <p:nvPr/>
        </p:nvSpPr>
        <p:spPr>
          <a:xfrm>
            <a:off x="1534886" y="1232989"/>
            <a:ext cx="3175165" cy="5078313"/>
          </a:xfrm>
          <a:prstGeom prst="rect">
            <a:avLst/>
          </a:prstGeom>
          <a:noFill/>
        </p:spPr>
        <p:txBody>
          <a:bodyPr wrap="none" rtlCol="0">
            <a:spAutoFit/>
          </a:bodyPr>
          <a:lstStyle/>
          <a:p>
            <a:r>
              <a:rPr lang="en-US" dirty="0"/>
              <a:t>1.pages</a:t>
            </a:r>
          </a:p>
          <a:p>
            <a:r>
              <a:rPr lang="en-US" dirty="0"/>
              <a:t>2.tools</a:t>
            </a:r>
          </a:p>
          <a:p>
            <a:r>
              <a:rPr lang="en-US" dirty="0"/>
              <a:t>    &lt;</a:t>
            </a:r>
            <a:r>
              <a:rPr lang="en-US" dirty="0" err="1"/>
              <a:t>toolName</a:t>
            </a:r>
            <a:r>
              <a:rPr lang="en-US" dirty="0"/>
              <a:t>&gt;</a:t>
            </a:r>
          </a:p>
          <a:p>
            <a:r>
              <a:rPr lang="en-US" dirty="0"/>
              <a:t>        PCFI: extracted</a:t>
            </a:r>
          </a:p>
          <a:p>
            <a:r>
              <a:rPr lang="en-US" dirty="0"/>
              <a:t>        2.1.tool-ontology-extracted</a:t>
            </a:r>
          </a:p>
          <a:p>
            <a:r>
              <a:rPr lang="en-US" dirty="0"/>
              <a:t>        2.2.ontology-extracted</a:t>
            </a:r>
          </a:p>
          <a:p>
            <a:r>
              <a:rPr lang="en-US" dirty="0"/>
              <a:t>        2.3.extracted-text-cleaned</a:t>
            </a:r>
          </a:p>
          <a:p>
            <a:r>
              <a:rPr lang="en-US" dirty="0"/>
              <a:t>3.json-from-osmx</a:t>
            </a:r>
          </a:p>
          <a:p>
            <a:r>
              <a:rPr lang="en-US" dirty="0"/>
              <a:t>    3.1.ontology-merged</a:t>
            </a:r>
          </a:p>
          <a:p>
            <a:r>
              <a:rPr lang="en-US" dirty="0"/>
              <a:t>    3.2.value-cleaned</a:t>
            </a:r>
          </a:p>
          <a:p>
            <a:r>
              <a:rPr lang="en-US" dirty="0"/>
              <a:t>    3.3.date-value-parsed</a:t>
            </a:r>
          </a:p>
          <a:p>
            <a:r>
              <a:rPr lang="en-US" dirty="0"/>
              <a:t>    3.4.bad-relationships-fixed</a:t>
            </a:r>
          </a:p>
          <a:p>
            <a:r>
              <a:rPr lang="en-US" dirty="0"/>
              <a:t>    3.5.authority-checked</a:t>
            </a:r>
          </a:p>
          <a:p>
            <a:r>
              <a:rPr lang="en-US" dirty="0"/>
              <a:t>    PCFI: </a:t>
            </a:r>
            <a:r>
              <a:rPr lang="en-US" dirty="0" err="1"/>
              <a:t>osmx</a:t>
            </a:r>
            <a:r>
              <a:rPr lang="en-US" dirty="0"/>
              <a:t> &amp; json</a:t>
            </a:r>
          </a:p>
          <a:p>
            <a:r>
              <a:rPr lang="en-US" dirty="0"/>
              <a:t>4.json-working</a:t>
            </a:r>
          </a:p>
          <a:p>
            <a:r>
              <a:rPr lang="en-US" dirty="0"/>
              <a:t>    PCFIT: json</a:t>
            </a:r>
          </a:p>
          <a:p>
            <a:r>
              <a:rPr lang="en-US" dirty="0"/>
              <a:t>5.json-final</a:t>
            </a:r>
          </a:p>
          <a:p>
            <a:r>
              <a:rPr lang="en-US" dirty="0"/>
              <a:t>    PCFIT: json &amp; </a:t>
            </a:r>
            <a:r>
              <a:rPr lang="en-US" dirty="0" err="1"/>
              <a:t>osmx</a:t>
            </a:r>
            <a:endParaRPr lang="en-US" dirty="0"/>
          </a:p>
        </p:txBody>
      </p:sp>
      <p:sp>
        <p:nvSpPr>
          <p:cNvPr id="5" name="TextBox 4"/>
          <p:cNvSpPr txBox="1"/>
          <p:nvPr/>
        </p:nvSpPr>
        <p:spPr>
          <a:xfrm>
            <a:off x="7041085" y="1239520"/>
            <a:ext cx="3223126" cy="5078313"/>
          </a:xfrm>
          <a:prstGeom prst="rect">
            <a:avLst/>
          </a:prstGeom>
          <a:noFill/>
        </p:spPr>
        <p:txBody>
          <a:bodyPr wrap="none" rtlCol="0">
            <a:spAutoFit/>
          </a:bodyPr>
          <a:lstStyle/>
          <a:p>
            <a:r>
              <a:rPr lang="en-US" dirty="0"/>
              <a:t>6.osmx-checked</a:t>
            </a:r>
          </a:p>
          <a:p>
            <a:r>
              <a:rPr lang="en-US" dirty="0"/>
              <a:t>    6.1.ontology-merged</a:t>
            </a:r>
          </a:p>
          <a:p>
            <a:r>
              <a:rPr lang="en-US" dirty="0"/>
              <a:t>    6.2.value-cleaned</a:t>
            </a:r>
          </a:p>
          <a:p>
            <a:r>
              <a:rPr lang="en-US" dirty="0"/>
              <a:t>    6.3.date-value-parsed</a:t>
            </a:r>
          </a:p>
          <a:p>
            <a:r>
              <a:rPr lang="en-US" dirty="0"/>
              <a:t>    6.4.constraint-checked</a:t>
            </a:r>
          </a:p>
          <a:p>
            <a:r>
              <a:rPr lang="en-US" dirty="0"/>
              <a:t>    6.5.authority-checked</a:t>
            </a:r>
          </a:p>
          <a:p>
            <a:r>
              <a:rPr lang="en-US" dirty="0"/>
              <a:t>    PCFI:</a:t>
            </a:r>
          </a:p>
          <a:p>
            <a:r>
              <a:rPr lang="en-US" dirty="0"/>
              <a:t>        </a:t>
            </a:r>
            <a:r>
              <a:rPr lang="en-US" dirty="0" err="1"/>
              <a:t>osmx</a:t>
            </a:r>
            <a:r>
              <a:rPr lang="en-US" dirty="0"/>
              <a:t> &amp; </a:t>
            </a:r>
            <a:r>
              <a:rPr lang="en-US" dirty="0" err="1"/>
              <a:t>json</a:t>
            </a:r>
            <a:endParaRPr lang="en-US" dirty="0"/>
          </a:p>
          <a:p>
            <a:r>
              <a:rPr lang="en-US" dirty="0"/>
              <a:t>        ground-truth</a:t>
            </a:r>
          </a:p>
          <a:p>
            <a:r>
              <a:rPr lang="en-US" dirty="0"/>
              <a:t>        PRF-report</a:t>
            </a:r>
          </a:p>
          <a:p>
            <a:r>
              <a:rPr lang="en-US" dirty="0"/>
              <a:t>7.osmx-enhanced</a:t>
            </a:r>
          </a:p>
          <a:p>
            <a:r>
              <a:rPr lang="en-US" dirty="0"/>
              <a:t>    7.1.target-ontology-generated</a:t>
            </a:r>
          </a:p>
          <a:p>
            <a:r>
              <a:rPr lang="en-US" dirty="0"/>
              <a:t>    7.2.value-standardized</a:t>
            </a:r>
          </a:p>
          <a:p>
            <a:r>
              <a:rPr lang="en-US" dirty="0"/>
              <a:t>    7.3.information-inferred</a:t>
            </a:r>
          </a:p>
          <a:p>
            <a:r>
              <a:rPr lang="en-US" dirty="0"/>
              <a:t>    T: json</a:t>
            </a:r>
          </a:p>
          <a:p>
            <a:r>
              <a:rPr lang="en-US" dirty="0"/>
              <a:t>8.gedcomx</a:t>
            </a:r>
          </a:p>
          <a:p>
            <a:r>
              <a:rPr lang="en-US" dirty="0"/>
              <a:t>    8.1.results-generated</a:t>
            </a:r>
          </a:p>
          <a:p>
            <a:r>
              <a:rPr lang="en-US" dirty="0"/>
              <a:t>    8.2.FS-imports-generated</a:t>
            </a:r>
          </a:p>
        </p:txBody>
      </p:sp>
      <p:cxnSp>
        <p:nvCxnSpPr>
          <p:cNvPr id="7" name="Straight Arrow Connector 6"/>
          <p:cNvCxnSpPr>
            <a:cxnSpLocks/>
          </p:cNvCxnSpPr>
          <p:nvPr/>
        </p:nvCxnSpPr>
        <p:spPr>
          <a:xfrm flipV="1">
            <a:off x="3901819" y="4443125"/>
            <a:ext cx="3425655" cy="27086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9053015" y="3005541"/>
            <a:ext cx="27295" cy="125256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1905000" y="2514600"/>
            <a:ext cx="142875"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1905000" y="2133600"/>
            <a:ext cx="0" cy="3810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cxnSpLocks/>
          </p:cNvCxnSpPr>
          <p:nvPr/>
        </p:nvCxnSpPr>
        <p:spPr>
          <a:xfrm>
            <a:off x="3504258" y="2247900"/>
            <a:ext cx="125824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flipV="1">
            <a:off x="4191000" y="2781300"/>
            <a:ext cx="590550" cy="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1581150" y="1962150"/>
            <a:ext cx="1619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581150" y="1962150"/>
            <a:ext cx="19050" cy="8286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1600200" y="2790825"/>
            <a:ext cx="4191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cxnSpLocks/>
          </p:cNvCxnSpPr>
          <p:nvPr/>
        </p:nvCxnSpPr>
        <p:spPr>
          <a:xfrm flipV="1">
            <a:off x="3644900" y="3657600"/>
            <a:ext cx="3878955" cy="2374900"/>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772025" y="2247900"/>
            <a:ext cx="9525" cy="533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52465" y="111637"/>
            <a:ext cx="5147819" cy="646331"/>
          </a:xfrm>
          <a:prstGeom prst="rect">
            <a:avLst/>
          </a:prstGeom>
          <a:noFill/>
        </p:spPr>
        <p:txBody>
          <a:bodyPr wrap="none" rtlCol="0">
            <a:spAutoFit/>
          </a:bodyPr>
          <a:lstStyle/>
          <a:p>
            <a:r>
              <a:rPr lang="en-US" dirty="0"/>
              <a:t>PCFIT = Person, Couple, Family, Individual, </a:t>
            </a:r>
            <a:r>
              <a:rPr lang="en-US" dirty="0" err="1"/>
              <a:t>TreeReady</a:t>
            </a:r>
            <a:endParaRPr lang="en-US" dirty="0"/>
          </a:p>
          <a:p>
            <a:r>
              <a:rPr lang="en-US" dirty="0"/>
              <a:t>PRF = Precision, Recall, F-score</a:t>
            </a:r>
          </a:p>
        </p:txBody>
      </p:sp>
      <p:grpSp>
        <p:nvGrpSpPr>
          <p:cNvPr id="3" name="Group 2">
            <a:extLst>
              <a:ext uri="{FF2B5EF4-FFF2-40B4-BE49-F238E27FC236}">
                <a16:creationId xmlns:a16="http://schemas.microsoft.com/office/drawing/2014/main" id="{0483AE84-A375-44CA-8002-6D057C8F4B26}"/>
              </a:ext>
            </a:extLst>
          </p:cNvPr>
          <p:cNvGrpSpPr/>
          <p:nvPr/>
        </p:nvGrpSpPr>
        <p:grpSpPr>
          <a:xfrm>
            <a:off x="605051" y="1445623"/>
            <a:ext cx="1932892" cy="4103930"/>
            <a:chOff x="605051" y="1445623"/>
            <a:chExt cx="1932892" cy="4103930"/>
          </a:xfrm>
        </p:grpSpPr>
        <p:sp>
          <p:nvSpPr>
            <p:cNvPr id="11" name="Arc 10"/>
            <p:cNvSpPr/>
            <p:nvPr/>
          </p:nvSpPr>
          <p:spPr>
            <a:xfrm rot="10800000">
              <a:off x="605051" y="1519451"/>
              <a:ext cx="1932892" cy="4028032"/>
            </a:xfrm>
            <a:prstGeom prst="arc">
              <a:avLst>
                <a:gd name="adj1" fmla="val 16199999"/>
                <a:gd name="adj2" fmla="val 255508"/>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Arc 13"/>
            <p:cNvSpPr/>
            <p:nvPr/>
          </p:nvSpPr>
          <p:spPr>
            <a:xfrm flipH="1">
              <a:off x="605051" y="1445623"/>
              <a:ext cx="1911724" cy="3858809"/>
            </a:xfrm>
            <a:prstGeom prst="arc">
              <a:avLst>
                <a:gd name="adj1" fmla="val 16200000"/>
                <a:gd name="adj2" fmla="val 350617"/>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2" name="Straight Arrow Connector 21"/>
            <p:cNvCxnSpPr>
              <a:cxnSpLocks/>
            </p:cNvCxnSpPr>
            <p:nvPr/>
          </p:nvCxnSpPr>
          <p:spPr>
            <a:xfrm>
              <a:off x="1556146" y="5547485"/>
              <a:ext cx="211931" cy="2068"/>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9410700" y="96232"/>
            <a:ext cx="2744906" cy="923330"/>
          </a:xfrm>
          <a:prstGeom prst="rect">
            <a:avLst/>
          </a:prstGeom>
          <a:noFill/>
        </p:spPr>
        <p:txBody>
          <a:bodyPr wrap="square" rtlCol="0">
            <a:spAutoFit/>
          </a:bodyPr>
          <a:lstStyle/>
          <a:p>
            <a:r>
              <a:rPr lang="en-US" dirty="0"/>
              <a:t>Black Line: standard</a:t>
            </a:r>
          </a:p>
          <a:p>
            <a:r>
              <a:rPr lang="en-US" dirty="0">
                <a:solidFill>
                  <a:srgbClr val="FFC000"/>
                </a:solidFill>
              </a:rPr>
              <a:t>Orange Line: tool testing</a:t>
            </a:r>
          </a:p>
          <a:p>
            <a:r>
              <a:rPr lang="en-US" dirty="0">
                <a:solidFill>
                  <a:srgbClr val="00B050"/>
                </a:solidFill>
              </a:rPr>
              <a:t>Green Line: tree-ready</a:t>
            </a:r>
          </a:p>
        </p:txBody>
      </p:sp>
      <p:cxnSp>
        <p:nvCxnSpPr>
          <p:cNvPr id="16" name="Straight Connector 15">
            <a:extLst>
              <a:ext uri="{FF2B5EF4-FFF2-40B4-BE49-F238E27FC236}">
                <a16:creationId xmlns:a16="http://schemas.microsoft.com/office/drawing/2014/main" id="{D4B1F315-F60A-46F2-A9F2-25A491560CFD}"/>
              </a:ext>
            </a:extLst>
          </p:cNvPr>
          <p:cNvCxnSpPr>
            <a:cxnSpLocks/>
          </p:cNvCxnSpPr>
          <p:nvPr/>
        </p:nvCxnSpPr>
        <p:spPr>
          <a:xfrm>
            <a:off x="7399457" y="4044287"/>
            <a:ext cx="1455785"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E326790-696D-4B89-86BE-844D95CF8467}"/>
              </a:ext>
            </a:extLst>
          </p:cNvPr>
          <p:cNvCxnSpPr>
            <a:cxnSpLocks/>
          </p:cNvCxnSpPr>
          <p:nvPr/>
        </p:nvCxnSpPr>
        <p:spPr>
          <a:xfrm>
            <a:off x="1600028" y="5684293"/>
            <a:ext cx="1364775"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C87DE90-5B48-4EF7-B776-9E19C83AE6CB}"/>
              </a:ext>
            </a:extLst>
          </p:cNvPr>
          <p:cNvCxnSpPr>
            <a:cxnSpLocks/>
          </p:cNvCxnSpPr>
          <p:nvPr/>
        </p:nvCxnSpPr>
        <p:spPr>
          <a:xfrm flipV="1">
            <a:off x="7392202" y="3493970"/>
            <a:ext cx="7255" cy="543829"/>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9708CAF-97EF-4275-B776-3A90243132EC}"/>
              </a:ext>
            </a:extLst>
          </p:cNvPr>
          <p:cNvCxnSpPr>
            <a:cxnSpLocks/>
          </p:cNvCxnSpPr>
          <p:nvPr/>
        </p:nvCxnSpPr>
        <p:spPr>
          <a:xfrm flipV="1">
            <a:off x="8855242" y="3493970"/>
            <a:ext cx="0" cy="550318"/>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C777345-BE89-4070-820A-7B9BCB1FFD00}"/>
              </a:ext>
            </a:extLst>
          </p:cNvPr>
          <p:cNvCxnSpPr/>
          <p:nvPr/>
        </p:nvCxnSpPr>
        <p:spPr>
          <a:xfrm flipH="1">
            <a:off x="7392202" y="3493970"/>
            <a:ext cx="1463040"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
        <p:nvSpPr>
          <p:cNvPr id="41" name="Arc 40">
            <a:extLst>
              <a:ext uri="{FF2B5EF4-FFF2-40B4-BE49-F238E27FC236}">
                <a16:creationId xmlns:a16="http://schemas.microsoft.com/office/drawing/2014/main" id="{94A37374-64BA-4F5B-8FC3-B1706E2A850E}"/>
              </a:ext>
            </a:extLst>
          </p:cNvPr>
          <p:cNvSpPr/>
          <p:nvPr/>
        </p:nvSpPr>
        <p:spPr>
          <a:xfrm rot="10800000">
            <a:off x="502692" y="1771935"/>
            <a:ext cx="2035792" cy="4037462"/>
          </a:xfrm>
          <a:prstGeom prst="arc">
            <a:avLst>
              <a:gd name="adj1" fmla="val 16199998"/>
              <a:gd name="adj2" fmla="val 255508"/>
            </a:avLst>
          </a:prstGeom>
          <a:ln w="12700">
            <a:solidFill>
              <a:srgbClr val="00B050"/>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Arc 41">
            <a:extLst>
              <a:ext uri="{FF2B5EF4-FFF2-40B4-BE49-F238E27FC236}">
                <a16:creationId xmlns:a16="http://schemas.microsoft.com/office/drawing/2014/main" id="{C6B0D9E1-A299-4207-93A3-E095CAA44C2F}"/>
              </a:ext>
            </a:extLst>
          </p:cNvPr>
          <p:cNvSpPr/>
          <p:nvPr/>
        </p:nvSpPr>
        <p:spPr>
          <a:xfrm flipH="1">
            <a:off x="502692" y="1693557"/>
            <a:ext cx="1911724" cy="3858809"/>
          </a:xfrm>
          <a:prstGeom prst="arc">
            <a:avLst>
              <a:gd name="adj1" fmla="val 16229437"/>
              <a:gd name="adj2" fmla="val 350617"/>
            </a:avLst>
          </a:prstGeom>
          <a:ln w="12700">
            <a:solidFill>
              <a:srgbClr val="00B05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3" name="Straight Arrow Connector 42">
            <a:extLst>
              <a:ext uri="{FF2B5EF4-FFF2-40B4-BE49-F238E27FC236}">
                <a16:creationId xmlns:a16="http://schemas.microsoft.com/office/drawing/2014/main" id="{A915762D-3F6C-468E-AB13-6DC032947EA4}"/>
              </a:ext>
            </a:extLst>
          </p:cNvPr>
          <p:cNvCxnSpPr>
            <a:cxnSpLocks/>
          </p:cNvCxnSpPr>
          <p:nvPr/>
        </p:nvCxnSpPr>
        <p:spPr>
          <a:xfrm>
            <a:off x="1399196" y="1691992"/>
            <a:ext cx="211931" cy="2068"/>
          </a:xfrm>
          <a:prstGeom prst="straightConnector1">
            <a:avLst/>
          </a:prstGeom>
          <a:ln w="1270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4FCC14E-6847-44A8-A413-21D7A79CD7C6}"/>
              </a:ext>
            </a:extLst>
          </p:cNvPr>
          <p:cNvCxnSpPr>
            <a:cxnSpLocks/>
          </p:cNvCxnSpPr>
          <p:nvPr/>
        </p:nvCxnSpPr>
        <p:spPr>
          <a:xfrm flipH="1">
            <a:off x="2836033" y="3375302"/>
            <a:ext cx="4693959" cy="215751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CD4C4AC9-64B8-49D4-8BD8-1432A38CC809}"/>
              </a:ext>
            </a:extLst>
          </p:cNvPr>
          <p:cNvSpPr/>
          <p:nvPr/>
        </p:nvSpPr>
        <p:spPr>
          <a:xfrm>
            <a:off x="3470176" y="2037877"/>
            <a:ext cx="3799588" cy="1022488"/>
          </a:xfrm>
          <a:custGeom>
            <a:avLst/>
            <a:gdLst>
              <a:gd name="connsiteX0" fmla="*/ 0 w 3799588"/>
              <a:gd name="connsiteY0" fmla="*/ 126014 h 1022488"/>
              <a:gd name="connsiteX1" fmla="*/ 823528 w 3799588"/>
              <a:gd name="connsiteY1" fmla="*/ 1065 h 1022488"/>
              <a:gd name="connsiteX2" fmla="*/ 1607300 w 3799588"/>
              <a:gd name="connsiteY2" fmla="*/ 188488 h 1022488"/>
              <a:gd name="connsiteX3" fmla="*/ 3180522 w 3799588"/>
              <a:gd name="connsiteY3" fmla="*/ 898426 h 1022488"/>
              <a:gd name="connsiteX4" fmla="*/ 3799588 w 3799588"/>
              <a:gd name="connsiteY4" fmla="*/ 1017696 h 1022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9588" h="1022488">
                <a:moveTo>
                  <a:pt x="0" y="126014"/>
                </a:moveTo>
                <a:cubicBezTo>
                  <a:pt x="277822" y="58333"/>
                  <a:pt x="555645" y="-9347"/>
                  <a:pt x="823528" y="1065"/>
                </a:cubicBezTo>
                <a:cubicBezTo>
                  <a:pt x="1091411" y="11477"/>
                  <a:pt x="1214468" y="38928"/>
                  <a:pt x="1607300" y="188488"/>
                </a:cubicBezTo>
                <a:cubicBezTo>
                  <a:pt x="2000132" y="338048"/>
                  <a:pt x="2815141" y="760225"/>
                  <a:pt x="3180522" y="898426"/>
                </a:cubicBezTo>
                <a:cubicBezTo>
                  <a:pt x="3545903" y="1036627"/>
                  <a:pt x="3672745" y="1027161"/>
                  <a:pt x="3799588" y="1017696"/>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a:extLst>
              <a:ext uri="{FF2B5EF4-FFF2-40B4-BE49-F238E27FC236}">
                <a16:creationId xmlns:a16="http://schemas.microsoft.com/office/drawing/2014/main" id="{C2A1D62A-D8DD-487D-8649-037DE787FFA9}"/>
              </a:ext>
            </a:extLst>
          </p:cNvPr>
          <p:cNvCxnSpPr>
            <a:cxnSpLocks/>
          </p:cNvCxnSpPr>
          <p:nvPr/>
        </p:nvCxnSpPr>
        <p:spPr>
          <a:xfrm flipH="1">
            <a:off x="2896549" y="5259334"/>
            <a:ext cx="4437062" cy="300900"/>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FEC7EE4-EC4A-47C0-8DA1-3B393E676ACF}"/>
              </a:ext>
            </a:extLst>
          </p:cNvPr>
          <p:cNvCxnSpPr>
            <a:cxnSpLocks/>
          </p:cNvCxnSpPr>
          <p:nvPr/>
        </p:nvCxnSpPr>
        <p:spPr>
          <a:xfrm>
            <a:off x="3625850" y="6099787"/>
            <a:ext cx="3701624" cy="0"/>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55AD362-FA92-4EDA-9EA8-E1FB71F75977}"/>
              </a:ext>
            </a:extLst>
          </p:cNvPr>
          <p:cNvCxnSpPr>
            <a:stCxn id="10" idx="4"/>
          </p:cNvCxnSpPr>
          <p:nvPr/>
        </p:nvCxnSpPr>
        <p:spPr>
          <a:xfrm>
            <a:off x="7269764" y="3055573"/>
            <a:ext cx="63847" cy="610"/>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AF8013E-CFD4-4D4A-8296-D6C97997DF0F}"/>
              </a:ext>
            </a:extLst>
          </p:cNvPr>
          <p:cNvCxnSpPr/>
          <p:nvPr/>
        </p:nvCxnSpPr>
        <p:spPr>
          <a:xfrm>
            <a:off x="8659184" y="5142733"/>
            <a:ext cx="0" cy="55845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9562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E00D2-FD1D-459C-BC33-D1AF08BCA707}"/>
              </a:ext>
            </a:extLst>
          </p:cNvPr>
          <p:cNvSpPr>
            <a:spLocks noGrp="1"/>
          </p:cNvSpPr>
          <p:nvPr>
            <p:ph type="title"/>
          </p:nvPr>
        </p:nvSpPr>
        <p:spPr>
          <a:xfrm>
            <a:off x="838200" y="365125"/>
            <a:ext cx="10515600" cy="1325563"/>
          </a:xfrm>
        </p:spPr>
        <p:txBody>
          <a:bodyPr/>
          <a:lstStyle/>
          <a:p>
            <a:pPr algn="ctr"/>
            <a:r>
              <a:rPr lang="en-US" dirty="0" err="1"/>
              <a:t>GreenQQ</a:t>
            </a:r>
            <a:r>
              <a:rPr lang="en-US" dirty="0"/>
              <a:t> (Demo)</a:t>
            </a:r>
          </a:p>
        </p:txBody>
      </p:sp>
      <p:pic>
        <p:nvPicPr>
          <p:cNvPr id="4" name="Picture 3">
            <a:extLst>
              <a:ext uri="{FF2B5EF4-FFF2-40B4-BE49-F238E27FC236}">
                <a16:creationId xmlns:a16="http://schemas.microsoft.com/office/drawing/2014/main" id="{06B87BA7-ABF8-4504-9AAA-B62BAD5D27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918" y="1426085"/>
            <a:ext cx="4136015" cy="5238952"/>
          </a:xfrm>
          <a:prstGeom prst="rect">
            <a:avLst/>
          </a:prstGeom>
        </p:spPr>
      </p:pic>
      <p:pic>
        <p:nvPicPr>
          <p:cNvPr id="5" name="Picture 4">
            <a:extLst>
              <a:ext uri="{FF2B5EF4-FFF2-40B4-BE49-F238E27FC236}">
                <a16:creationId xmlns:a16="http://schemas.microsoft.com/office/drawing/2014/main" id="{DABD64A5-5FCD-42B5-A4E9-1102A8B5C138}"/>
              </a:ext>
            </a:extLst>
          </p:cNvPr>
          <p:cNvPicPr>
            <a:picLocks noChangeAspect="1"/>
          </p:cNvPicPr>
          <p:nvPr/>
        </p:nvPicPr>
        <p:blipFill>
          <a:blip r:embed="rId3"/>
          <a:stretch>
            <a:fillRect/>
          </a:stretch>
        </p:blipFill>
        <p:spPr>
          <a:xfrm>
            <a:off x="5506977" y="1516104"/>
            <a:ext cx="6447840" cy="4898935"/>
          </a:xfrm>
          <a:prstGeom prst="rect">
            <a:avLst/>
          </a:prstGeom>
        </p:spPr>
      </p:pic>
      <p:sp>
        <p:nvSpPr>
          <p:cNvPr id="3" name="Rectangle 2">
            <a:extLst>
              <a:ext uri="{FF2B5EF4-FFF2-40B4-BE49-F238E27FC236}">
                <a16:creationId xmlns:a16="http://schemas.microsoft.com/office/drawing/2014/main" id="{474EAF48-592F-441A-A049-86B0816E9415}"/>
              </a:ext>
            </a:extLst>
          </p:cNvPr>
          <p:cNvSpPr/>
          <p:nvPr/>
        </p:nvSpPr>
        <p:spPr>
          <a:xfrm>
            <a:off x="315009" y="1496292"/>
            <a:ext cx="1124405" cy="1181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98E1517-E08E-4224-B061-73D8BE68A301}"/>
              </a:ext>
            </a:extLst>
          </p:cNvPr>
          <p:cNvSpPr/>
          <p:nvPr/>
        </p:nvSpPr>
        <p:spPr>
          <a:xfrm>
            <a:off x="6798936" y="3806354"/>
            <a:ext cx="3605098" cy="1356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B586E7F-14F7-4EBF-9AB8-B865A475B929}"/>
              </a:ext>
            </a:extLst>
          </p:cNvPr>
          <p:cNvSpPr/>
          <p:nvPr/>
        </p:nvSpPr>
        <p:spPr>
          <a:xfrm>
            <a:off x="7525206" y="3753853"/>
            <a:ext cx="2388815" cy="231881"/>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2E1788C-0115-42DF-93E5-05ED9FB1EA35}"/>
              </a:ext>
            </a:extLst>
          </p:cNvPr>
          <p:cNvSpPr/>
          <p:nvPr/>
        </p:nvSpPr>
        <p:spPr>
          <a:xfrm>
            <a:off x="511889" y="1461290"/>
            <a:ext cx="787522" cy="18813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125FC97-230E-4510-8C43-45C401823823}"/>
              </a:ext>
            </a:extLst>
          </p:cNvPr>
          <p:cNvSpPr/>
          <p:nvPr/>
        </p:nvSpPr>
        <p:spPr>
          <a:xfrm>
            <a:off x="6803311" y="4221990"/>
            <a:ext cx="3381967" cy="1356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4A053B-9CB2-4865-941C-B628C384EBC5}"/>
              </a:ext>
            </a:extLst>
          </p:cNvPr>
          <p:cNvSpPr/>
          <p:nvPr/>
        </p:nvSpPr>
        <p:spPr>
          <a:xfrm>
            <a:off x="1448165" y="5875786"/>
            <a:ext cx="704394" cy="1006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D85185E-7D70-4DEF-9F58-1E8FB27EC76C}"/>
              </a:ext>
            </a:extLst>
          </p:cNvPr>
          <p:cNvSpPr/>
          <p:nvPr/>
        </p:nvSpPr>
        <p:spPr>
          <a:xfrm>
            <a:off x="7520831" y="4186989"/>
            <a:ext cx="2428191" cy="214381"/>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C8119A5-6B51-457C-B5DC-050B1267D6D4}"/>
              </a:ext>
            </a:extLst>
          </p:cNvPr>
          <p:cNvSpPr/>
          <p:nvPr/>
        </p:nvSpPr>
        <p:spPr>
          <a:xfrm>
            <a:off x="1583793" y="5845160"/>
            <a:ext cx="529390" cy="153129"/>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2474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E00D2-FD1D-459C-BC33-D1AF08BCA707}"/>
              </a:ext>
            </a:extLst>
          </p:cNvPr>
          <p:cNvSpPr>
            <a:spLocks noGrp="1"/>
          </p:cNvSpPr>
          <p:nvPr>
            <p:ph type="title"/>
          </p:nvPr>
        </p:nvSpPr>
        <p:spPr>
          <a:xfrm>
            <a:off x="838200" y="365125"/>
            <a:ext cx="10515600" cy="1325563"/>
          </a:xfrm>
        </p:spPr>
        <p:txBody>
          <a:bodyPr/>
          <a:lstStyle/>
          <a:p>
            <a:pPr algn="ctr"/>
            <a:r>
              <a:rPr lang="en-US" dirty="0" err="1"/>
              <a:t>GreenQQ</a:t>
            </a:r>
            <a:r>
              <a:rPr lang="en-US" dirty="0"/>
              <a:t> (Demo)</a:t>
            </a:r>
          </a:p>
        </p:txBody>
      </p:sp>
      <p:pic>
        <p:nvPicPr>
          <p:cNvPr id="3" name="Picture 2">
            <a:extLst>
              <a:ext uri="{FF2B5EF4-FFF2-40B4-BE49-F238E27FC236}">
                <a16:creationId xmlns:a16="http://schemas.microsoft.com/office/drawing/2014/main" id="{8837B32D-3CB2-4520-BC6C-F6F890B3AB51}"/>
              </a:ext>
            </a:extLst>
          </p:cNvPr>
          <p:cNvPicPr>
            <a:picLocks noChangeAspect="1"/>
          </p:cNvPicPr>
          <p:nvPr/>
        </p:nvPicPr>
        <p:blipFill>
          <a:blip r:embed="rId2"/>
          <a:stretch>
            <a:fillRect/>
          </a:stretch>
        </p:blipFill>
        <p:spPr>
          <a:xfrm>
            <a:off x="487424" y="2075334"/>
            <a:ext cx="11209691" cy="3663099"/>
          </a:xfrm>
          <a:prstGeom prst="rect">
            <a:avLst/>
          </a:prstGeom>
          <a:ln>
            <a:noFill/>
          </a:ln>
        </p:spPr>
      </p:pic>
      <p:sp>
        <p:nvSpPr>
          <p:cNvPr id="7" name="Rectangle 6">
            <a:extLst>
              <a:ext uri="{FF2B5EF4-FFF2-40B4-BE49-F238E27FC236}">
                <a16:creationId xmlns:a16="http://schemas.microsoft.com/office/drawing/2014/main" id="{D8A84FDC-CD59-4358-A8AB-DB3903AA32AD}"/>
              </a:ext>
            </a:extLst>
          </p:cNvPr>
          <p:cNvSpPr/>
          <p:nvPr/>
        </p:nvSpPr>
        <p:spPr>
          <a:xfrm>
            <a:off x="1162529" y="2913214"/>
            <a:ext cx="1052249" cy="14244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66C8782-04A0-4C5A-8F22-CCC9D8F4027B}"/>
              </a:ext>
            </a:extLst>
          </p:cNvPr>
          <p:cNvSpPr/>
          <p:nvPr/>
        </p:nvSpPr>
        <p:spPr>
          <a:xfrm>
            <a:off x="3505966" y="4282517"/>
            <a:ext cx="583562" cy="110279"/>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68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A6DCE52-5C3C-4506-8FFD-E575184E54FF}"/>
              </a:ext>
            </a:extLst>
          </p:cNvPr>
          <p:cNvPicPr>
            <a:picLocks noChangeAspect="1"/>
          </p:cNvPicPr>
          <p:nvPr/>
        </p:nvPicPr>
        <p:blipFill>
          <a:blip r:embed="rId2"/>
          <a:stretch>
            <a:fillRect/>
          </a:stretch>
        </p:blipFill>
        <p:spPr>
          <a:xfrm>
            <a:off x="6228436" y="1460338"/>
            <a:ext cx="1914525" cy="2781300"/>
          </a:xfrm>
          <a:prstGeom prst="rect">
            <a:avLst/>
          </a:prstGeom>
        </p:spPr>
      </p:pic>
      <p:sp>
        <p:nvSpPr>
          <p:cNvPr id="2" name="Title 1">
            <a:extLst>
              <a:ext uri="{FF2B5EF4-FFF2-40B4-BE49-F238E27FC236}">
                <a16:creationId xmlns:a16="http://schemas.microsoft.com/office/drawing/2014/main" id="{080E00D2-FD1D-459C-BC33-D1AF08BCA707}"/>
              </a:ext>
            </a:extLst>
          </p:cNvPr>
          <p:cNvSpPr>
            <a:spLocks noGrp="1"/>
          </p:cNvSpPr>
          <p:nvPr>
            <p:ph type="title"/>
          </p:nvPr>
        </p:nvSpPr>
        <p:spPr>
          <a:xfrm>
            <a:off x="838200" y="365125"/>
            <a:ext cx="10515600" cy="1325563"/>
          </a:xfrm>
        </p:spPr>
        <p:txBody>
          <a:bodyPr/>
          <a:lstStyle/>
          <a:p>
            <a:pPr algn="ctr"/>
            <a:r>
              <a:rPr lang="en-US" dirty="0" err="1"/>
              <a:t>GreenQQ</a:t>
            </a:r>
            <a:r>
              <a:rPr lang="en-US" dirty="0"/>
              <a:t> (Demo)</a:t>
            </a:r>
          </a:p>
        </p:txBody>
      </p:sp>
      <p:pic>
        <p:nvPicPr>
          <p:cNvPr id="4" name="Picture 3">
            <a:extLst>
              <a:ext uri="{FF2B5EF4-FFF2-40B4-BE49-F238E27FC236}">
                <a16:creationId xmlns:a16="http://schemas.microsoft.com/office/drawing/2014/main" id="{691A2FBE-9680-4761-BD51-336CE41E4453}"/>
              </a:ext>
            </a:extLst>
          </p:cNvPr>
          <p:cNvPicPr>
            <a:picLocks noChangeAspect="1"/>
          </p:cNvPicPr>
          <p:nvPr/>
        </p:nvPicPr>
        <p:blipFill>
          <a:blip r:embed="rId3"/>
          <a:stretch>
            <a:fillRect/>
          </a:stretch>
        </p:blipFill>
        <p:spPr>
          <a:xfrm>
            <a:off x="334733" y="1948380"/>
            <a:ext cx="4409383" cy="3670678"/>
          </a:xfrm>
          <a:prstGeom prst="rect">
            <a:avLst/>
          </a:prstGeom>
        </p:spPr>
      </p:pic>
      <p:pic>
        <p:nvPicPr>
          <p:cNvPr id="5" name="Picture 4">
            <a:extLst>
              <a:ext uri="{FF2B5EF4-FFF2-40B4-BE49-F238E27FC236}">
                <a16:creationId xmlns:a16="http://schemas.microsoft.com/office/drawing/2014/main" id="{09F1893B-D501-44E3-A2FB-687E5167D5F5}"/>
              </a:ext>
            </a:extLst>
          </p:cNvPr>
          <p:cNvPicPr>
            <a:picLocks noChangeAspect="1"/>
          </p:cNvPicPr>
          <p:nvPr/>
        </p:nvPicPr>
        <p:blipFill>
          <a:blip r:embed="rId4"/>
          <a:stretch>
            <a:fillRect/>
          </a:stretch>
        </p:blipFill>
        <p:spPr>
          <a:xfrm>
            <a:off x="4964858" y="3548631"/>
            <a:ext cx="4013374" cy="3070111"/>
          </a:xfrm>
          <a:prstGeom prst="rect">
            <a:avLst/>
          </a:prstGeom>
        </p:spPr>
      </p:pic>
      <p:pic>
        <p:nvPicPr>
          <p:cNvPr id="8" name="Picture 7">
            <a:extLst>
              <a:ext uri="{FF2B5EF4-FFF2-40B4-BE49-F238E27FC236}">
                <a16:creationId xmlns:a16="http://schemas.microsoft.com/office/drawing/2014/main" id="{23BFE2F8-9D34-41E6-8B28-00C525C2FD64}"/>
              </a:ext>
            </a:extLst>
          </p:cNvPr>
          <p:cNvPicPr>
            <a:picLocks noChangeAspect="1"/>
          </p:cNvPicPr>
          <p:nvPr/>
        </p:nvPicPr>
        <p:blipFill>
          <a:blip r:embed="rId5"/>
          <a:stretch>
            <a:fillRect/>
          </a:stretch>
        </p:blipFill>
        <p:spPr>
          <a:xfrm>
            <a:off x="9087834" y="648072"/>
            <a:ext cx="2781300" cy="3590925"/>
          </a:xfrm>
          <a:prstGeom prst="rect">
            <a:avLst/>
          </a:prstGeom>
        </p:spPr>
      </p:pic>
      <p:pic>
        <p:nvPicPr>
          <p:cNvPr id="9" name="Picture 8">
            <a:extLst>
              <a:ext uri="{FF2B5EF4-FFF2-40B4-BE49-F238E27FC236}">
                <a16:creationId xmlns:a16="http://schemas.microsoft.com/office/drawing/2014/main" id="{1E515F9E-7CF9-428D-AE81-3F70C5D1B5F9}"/>
              </a:ext>
            </a:extLst>
          </p:cNvPr>
          <p:cNvPicPr>
            <a:picLocks noChangeAspect="1"/>
          </p:cNvPicPr>
          <p:nvPr/>
        </p:nvPicPr>
        <p:blipFill>
          <a:blip r:embed="rId6"/>
          <a:stretch>
            <a:fillRect/>
          </a:stretch>
        </p:blipFill>
        <p:spPr>
          <a:xfrm>
            <a:off x="9961645" y="2865396"/>
            <a:ext cx="1990725" cy="3581400"/>
          </a:xfrm>
          <a:prstGeom prst="rect">
            <a:avLst/>
          </a:prstGeom>
        </p:spPr>
      </p:pic>
    </p:spTree>
    <p:extLst>
      <p:ext uri="{BB962C8B-B14F-4D97-AF65-F5344CB8AC3E}">
        <p14:creationId xmlns:p14="http://schemas.microsoft.com/office/powerpoint/2010/main" val="1363360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BE0D34-AEFD-4E37-AE65-A9C627D36B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7795" y="1472034"/>
            <a:ext cx="6391610" cy="8096039"/>
          </a:xfrm>
          <a:prstGeom prst="rect">
            <a:avLst/>
          </a:prstGeom>
        </p:spPr>
      </p:pic>
      <p:sp>
        <p:nvSpPr>
          <p:cNvPr id="2" name="Title 1">
            <a:extLst>
              <a:ext uri="{FF2B5EF4-FFF2-40B4-BE49-F238E27FC236}">
                <a16:creationId xmlns:a16="http://schemas.microsoft.com/office/drawing/2014/main" id="{080E00D2-FD1D-459C-BC33-D1AF08BCA707}"/>
              </a:ext>
            </a:extLst>
          </p:cNvPr>
          <p:cNvSpPr>
            <a:spLocks noGrp="1"/>
          </p:cNvSpPr>
          <p:nvPr>
            <p:ph type="title"/>
          </p:nvPr>
        </p:nvSpPr>
        <p:spPr>
          <a:xfrm>
            <a:off x="838200" y="365125"/>
            <a:ext cx="10515600" cy="1325563"/>
          </a:xfrm>
        </p:spPr>
        <p:txBody>
          <a:bodyPr/>
          <a:lstStyle/>
          <a:p>
            <a:pPr algn="ctr"/>
            <a:r>
              <a:rPr lang="en-US" dirty="0" err="1"/>
              <a:t>GreenQQ</a:t>
            </a:r>
            <a:r>
              <a:rPr lang="en-US" dirty="0"/>
              <a:t> (Demo)</a:t>
            </a:r>
          </a:p>
        </p:txBody>
      </p:sp>
      <p:sp>
        <p:nvSpPr>
          <p:cNvPr id="4" name="Rectangle 3">
            <a:extLst>
              <a:ext uri="{FF2B5EF4-FFF2-40B4-BE49-F238E27FC236}">
                <a16:creationId xmlns:a16="http://schemas.microsoft.com/office/drawing/2014/main" id="{B803861E-A193-42E0-8AED-BA92DBF81250}"/>
              </a:ext>
            </a:extLst>
          </p:cNvPr>
          <p:cNvSpPr/>
          <p:nvPr/>
        </p:nvSpPr>
        <p:spPr>
          <a:xfrm>
            <a:off x="2531831" y="3092417"/>
            <a:ext cx="6768398" cy="6511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BA7490A-1D05-46F3-AF91-7516C5D598C8}"/>
              </a:ext>
            </a:extLst>
          </p:cNvPr>
          <p:cNvPicPr>
            <a:picLocks noChangeAspect="1"/>
          </p:cNvPicPr>
          <p:nvPr/>
        </p:nvPicPr>
        <p:blipFill>
          <a:blip r:embed="rId3"/>
          <a:stretch>
            <a:fillRect/>
          </a:stretch>
        </p:blipFill>
        <p:spPr>
          <a:xfrm>
            <a:off x="878378" y="3849897"/>
            <a:ext cx="10547975" cy="1123015"/>
          </a:xfrm>
          <a:prstGeom prst="rect">
            <a:avLst/>
          </a:prstGeom>
        </p:spPr>
      </p:pic>
    </p:spTree>
    <p:extLst>
      <p:ext uri="{BB962C8B-B14F-4D97-AF65-F5344CB8AC3E}">
        <p14:creationId xmlns:p14="http://schemas.microsoft.com/office/powerpoint/2010/main" val="449970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34E57083-DFB0-4D0B-8573-02FB76F3DF8F}"/>
              </a:ext>
            </a:extLst>
          </p:cNvPr>
          <p:cNvSpPr txBox="1">
            <a:spLocks/>
          </p:cNvSpPr>
          <p:nvPr/>
        </p:nvSpPr>
        <p:spPr>
          <a:xfrm>
            <a:off x="838200" y="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Patron Indexer User Interface (Mockup)</a:t>
            </a:r>
          </a:p>
        </p:txBody>
      </p:sp>
      <p:cxnSp>
        <p:nvCxnSpPr>
          <p:cNvPr id="26" name="Straight Connector 25">
            <a:extLst>
              <a:ext uri="{FF2B5EF4-FFF2-40B4-BE49-F238E27FC236}">
                <a16:creationId xmlns:a16="http://schemas.microsoft.com/office/drawing/2014/main" id="{A0334869-A5F1-43C2-90F6-F0BB0578B16B}"/>
              </a:ext>
            </a:extLst>
          </p:cNvPr>
          <p:cNvCxnSpPr>
            <a:cxnSpLocks/>
          </p:cNvCxnSpPr>
          <p:nvPr/>
        </p:nvCxnSpPr>
        <p:spPr>
          <a:xfrm>
            <a:off x="523827" y="2798340"/>
            <a:ext cx="55828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6C8828CC-4E26-4164-B1E6-6F3B71F80F68}"/>
              </a:ext>
            </a:extLst>
          </p:cNvPr>
          <p:cNvPicPr>
            <a:picLocks noChangeAspect="1"/>
          </p:cNvPicPr>
          <p:nvPr/>
        </p:nvPicPr>
        <p:blipFill>
          <a:blip r:embed="rId3"/>
          <a:stretch>
            <a:fillRect/>
          </a:stretch>
        </p:blipFill>
        <p:spPr>
          <a:xfrm>
            <a:off x="1239566" y="1067282"/>
            <a:ext cx="4189707" cy="1525333"/>
          </a:xfrm>
          <a:prstGeom prst="rect">
            <a:avLst/>
          </a:prstGeom>
        </p:spPr>
      </p:pic>
      <p:pic>
        <p:nvPicPr>
          <p:cNvPr id="30" name="Picture 29">
            <a:extLst>
              <a:ext uri="{FF2B5EF4-FFF2-40B4-BE49-F238E27FC236}">
                <a16:creationId xmlns:a16="http://schemas.microsoft.com/office/drawing/2014/main" id="{1824DF51-4F60-43C0-92D6-73115907170B}"/>
              </a:ext>
            </a:extLst>
          </p:cNvPr>
          <p:cNvPicPr>
            <a:picLocks noChangeAspect="1"/>
          </p:cNvPicPr>
          <p:nvPr/>
        </p:nvPicPr>
        <p:blipFill>
          <a:blip r:embed="rId4"/>
          <a:stretch>
            <a:fillRect/>
          </a:stretch>
        </p:blipFill>
        <p:spPr>
          <a:xfrm>
            <a:off x="6438407" y="753574"/>
            <a:ext cx="4672242" cy="5969600"/>
          </a:xfrm>
          <a:prstGeom prst="rect">
            <a:avLst/>
          </a:prstGeom>
        </p:spPr>
      </p:pic>
      <p:sp>
        <p:nvSpPr>
          <p:cNvPr id="31" name="TextBox 30">
            <a:extLst>
              <a:ext uri="{FF2B5EF4-FFF2-40B4-BE49-F238E27FC236}">
                <a16:creationId xmlns:a16="http://schemas.microsoft.com/office/drawing/2014/main" id="{0B30FC54-BE60-47F5-9FBB-C57940B0C69B}"/>
              </a:ext>
            </a:extLst>
          </p:cNvPr>
          <p:cNvSpPr txBox="1"/>
          <p:nvPr/>
        </p:nvSpPr>
        <p:spPr>
          <a:xfrm>
            <a:off x="551397" y="3478396"/>
            <a:ext cx="4115294" cy="830997"/>
          </a:xfrm>
          <a:prstGeom prst="rect">
            <a:avLst/>
          </a:prstGeom>
          <a:noFill/>
        </p:spPr>
        <p:txBody>
          <a:bodyPr wrap="none" rtlCol="0">
            <a:spAutoFit/>
          </a:bodyPr>
          <a:lstStyle/>
          <a:p>
            <a:r>
              <a:rPr lang="en-US" sz="1200" dirty="0"/>
              <a:t>Rules</a:t>
            </a:r>
          </a:p>
          <a:p>
            <a:r>
              <a:rPr lang="en-US" sz="1200" dirty="0"/>
              <a:t>   Parent1: &lt;|&gt;  </a:t>
            </a:r>
            <a:r>
              <a:rPr lang="en-US" sz="1200" dirty="0">
                <a:solidFill>
                  <a:srgbClr val="FF0000"/>
                </a:solidFill>
              </a:rPr>
              <a:t>SOL</a:t>
            </a:r>
            <a:r>
              <a:rPr lang="en-US" sz="1200" dirty="0"/>
              <a:t>  </a:t>
            </a:r>
            <a:r>
              <a:rPr lang="en-US" sz="1200" dirty="0">
                <a:solidFill>
                  <a:srgbClr val="00B0F0"/>
                </a:solidFill>
              </a:rPr>
              <a:t>2433312</a:t>
            </a:r>
            <a:r>
              <a:rPr lang="en-US" sz="1200" dirty="0"/>
              <a:t>  .  William  Gerard  Lathrop  ,  &lt;|&gt;</a:t>
            </a:r>
          </a:p>
          <a:p>
            <a:r>
              <a:rPr lang="en-US" sz="1200" dirty="0"/>
              <a:t>   Parent2: &lt;|&gt;  </a:t>
            </a:r>
            <a:r>
              <a:rPr lang="en-US" sz="1200" dirty="0">
                <a:solidFill>
                  <a:srgbClr val="7030A0"/>
                </a:solidFill>
              </a:rPr>
              <a:t>m</a:t>
            </a:r>
            <a:r>
              <a:rPr lang="en-US" sz="1200" dirty="0"/>
              <a:t>  .  1837  ,  Charlotte  Brackett  Jennings  ,  &lt;|&gt;</a:t>
            </a:r>
          </a:p>
          <a:p>
            <a:r>
              <a:rPr lang="en-US" sz="1200" dirty="0"/>
              <a:t>   Child: &lt;|&gt;  </a:t>
            </a:r>
            <a:r>
              <a:rPr lang="en-US" sz="1200" dirty="0">
                <a:solidFill>
                  <a:srgbClr val="FF0000"/>
                </a:solidFill>
              </a:rPr>
              <a:t>SOL</a:t>
            </a:r>
            <a:r>
              <a:rPr lang="en-US" sz="1200" dirty="0"/>
              <a:t>  1  .  Maria  Jennings  ,  &lt;|&gt;</a:t>
            </a:r>
          </a:p>
        </p:txBody>
      </p:sp>
      <p:sp>
        <p:nvSpPr>
          <p:cNvPr id="2048" name="Rectangle 2047">
            <a:extLst>
              <a:ext uri="{FF2B5EF4-FFF2-40B4-BE49-F238E27FC236}">
                <a16:creationId xmlns:a16="http://schemas.microsoft.com/office/drawing/2014/main" id="{C02763D5-9814-4F32-997D-D42EEFA3CD5E}"/>
              </a:ext>
            </a:extLst>
          </p:cNvPr>
          <p:cNvSpPr/>
          <p:nvPr/>
        </p:nvSpPr>
        <p:spPr>
          <a:xfrm>
            <a:off x="1291188" y="3731120"/>
            <a:ext cx="248129" cy="1424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D51D190-5CD7-4BB6-89B7-9FAE0FC3FA8A}"/>
              </a:ext>
            </a:extLst>
          </p:cNvPr>
          <p:cNvSpPr/>
          <p:nvPr/>
        </p:nvSpPr>
        <p:spPr>
          <a:xfrm>
            <a:off x="1291954" y="3915685"/>
            <a:ext cx="248129" cy="1424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1D29904-9AB0-45FF-82FA-9A4DDAFDF56B}"/>
              </a:ext>
            </a:extLst>
          </p:cNvPr>
          <p:cNvSpPr/>
          <p:nvPr/>
        </p:nvSpPr>
        <p:spPr>
          <a:xfrm>
            <a:off x="4307707" y="3921046"/>
            <a:ext cx="248129" cy="1424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8F3A38A-B591-4B90-A1ED-CAAD6C763722}"/>
              </a:ext>
            </a:extLst>
          </p:cNvPr>
          <p:cNvSpPr/>
          <p:nvPr/>
        </p:nvSpPr>
        <p:spPr>
          <a:xfrm>
            <a:off x="1123471" y="4096421"/>
            <a:ext cx="248129" cy="1424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9726FB9B-27C3-4189-8357-8F85DF449B29}"/>
              </a:ext>
            </a:extLst>
          </p:cNvPr>
          <p:cNvSpPr/>
          <p:nvPr/>
        </p:nvSpPr>
        <p:spPr>
          <a:xfrm>
            <a:off x="3113862" y="4097187"/>
            <a:ext cx="248129" cy="1424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CE153461-435B-4CD1-B8A6-AD422378DEFF}"/>
              </a:ext>
            </a:extLst>
          </p:cNvPr>
          <p:cNvSpPr/>
          <p:nvPr/>
        </p:nvSpPr>
        <p:spPr>
          <a:xfrm>
            <a:off x="4300978" y="3735797"/>
            <a:ext cx="248129" cy="1424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9" name="Rectangle 2048">
            <a:extLst>
              <a:ext uri="{FF2B5EF4-FFF2-40B4-BE49-F238E27FC236}">
                <a16:creationId xmlns:a16="http://schemas.microsoft.com/office/drawing/2014/main" id="{9951E1D2-81BE-40AE-BCC5-A7C1E44E13A4}"/>
              </a:ext>
            </a:extLst>
          </p:cNvPr>
          <p:cNvSpPr/>
          <p:nvPr/>
        </p:nvSpPr>
        <p:spPr>
          <a:xfrm>
            <a:off x="7453049" y="2017194"/>
            <a:ext cx="289484" cy="119469"/>
          </a:xfrm>
          <a:prstGeom prst="rect">
            <a:avLst/>
          </a:prstGeom>
          <a:solidFill>
            <a:srgbClr val="FF0000">
              <a:alpha val="25000"/>
            </a:srgbClr>
          </a:solidFill>
          <a:ln w="3175">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2D3C94E6-82FB-42EA-8EEC-4402364CE891}"/>
              </a:ext>
            </a:extLst>
          </p:cNvPr>
          <p:cNvSpPr/>
          <p:nvPr/>
        </p:nvSpPr>
        <p:spPr>
          <a:xfrm>
            <a:off x="7768735" y="2017195"/>
            <a:ext cx="248594" cy="105520"/>
          </a:xfrm>
          <a:prstGeom prst="rect">
            <a:avLst/>
          </a:prstGeom>
          <a:solidFill>
            <a:srgbClr val="FF0000">
              <a:alpha val="25000"/>
            </a:srgbClr>
          </a:solidFill>
          <a:ln w="3175">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9E8DEFD9-9709-4CBD-A411-90883C95E871}"/>
              </a:ext>
            </a:extLst>
          </p:cNvPr>
          <p:cNvSpPr/>
          <p:nvPr/>
        </p:nvSpPr>
        <p:spPr>
          <a:xfrm>
            <a:off x="8051763" y="2017194"/>
            <a:ext cx="373780" cy="110963"/>
          </a:xfrm>
          <a:prstGeom prst="rect">
            <a:avLst/>
          </a:prstGeom>
          <a:solidFill>
            <a:srgbClr val="FF0000">
              <a:alpha val="25000"/>
            </a:srgbClr>
          </a:solidFill>
          <a:ln w="3175">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110EC782-94D8-402B-9C74-9F8E04A3DF63}"/>
              </a:ext>
            </a:extLst>
          </p:cNvPr>
          <p:cNvSpPr/>
          <p:nvPr/>
        </p:nvSpPr>
        <p:spPr>
          <a:xfrm>
            <a:off x="7474820" y="4548122"/>
            <a:ext cx="373780" cy="127292"/>
          </a:xfrm>
          <a:prstGeom prst="rect">
            <a:avLst/>
          </a:prstGeom>
          <a:solidFill>
            <a:srgbClr val="FF0000">
              <a:alpha val="25000"/>
            </a:srgbClr>
          </a:solidFill>
          <a:ln w="3175">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81170602-67B7-4906-AAE3-771D229234DE}"/>
              </a:ext>
            </a:extLst>
          </p:cNvPr>
          <p:cNvSpPr/>
          <p:nvPr/>
        </p:nvSpPr>
        <p:spPr>
          <a:xfrm>
            <a:off x="7883035" y="4553566"/>
            <a:ext cx="580608" cy="116405"/>
          </a:xfrm>
          <a:prstGeom prst="rect">
            <a:avLst/>
          </a:prstGeom>
          <a:solidFill>
            <a:srgbClr val="FF0000">
              <a:alpha val="25000"/>
            </a:srgbClr>
          </a:solidFill>
          <a:ln w="3175">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D542F45-F5BD-4D06-B591-42DC9FF25700}"/>
              </a:ext>
            </a:extLst>
          </p:cNvPr>
          <p:cNvSpPr/>
          <p:nvPr/>
        </p:nvSpPr>
        <p:spPr>
          <a:xfrm>
            <a:off x="8481749" y="4548122"/>
            <a:ext cx="417322" cy="116407"/>
          </a:xfrm>
          <a:prstGeom prst="rect">
            <a:avLst/>
          </a:prstGeom>
          <a:solidFill>
            <a:srgbClr val="FF0000">
              <a:alpha val="25000"/>
            </a:srgbClr>
          </a:solidFill>
          <a:ln w="3175">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2" name="Rectangle 2051">
            <a:extLst>
              <a:ext uri="{FF2B5EF4-FFF2-40B4-BE49-F238E27FC236}">
                <a16:creationId xmlns:a16="http://schemas.microsoft.com/office/drawing/2014/main" id="{C4D1F67F-A2D8-4029-8952-70CDB5F50CBC}"/>
              </a:ext>
            </a:extLst>
          </p:cNvPr>
          <p:cNvSpPr/>
          <p:nvPr/>
        </p:nvSpPr>
        <p:spPr>
          <a:xfrm>
            <a:off x="9187543" y="4675414"/>
            <a:ext cx="244928" cy="130629"/>
          </a:xfrm>
          <a:prstGeom prst="rect">
            <a:avLst/>
          </a:prstGeom>
          <a:solidFill>
            <a:srgbClr val="00FF00">
              <a:alpha val="25000"/>
            </a:srgbClr>
          </a:solidFill>
          <a:ln w="3175">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05CB9F68-A332-4B72-9B05-E913045618DC}"/>
              </a:ext>
            </a:extLst>
          </p:cNvPr>
          <p:cNvSpPr/>
          <p:nvPr/>
        </p:nvSpPr>
        <p:spPr>
          <a:xfrm>
            <a:off x="9486900" y="4669970"/>
            <a:ext cx="408214" cy="141515"/>
          </a:xfrm>
          <a:prstGeom prst="rect">
            <a:avLst/>
          </a:prstGeom>
          <a:solidFill>
            <a:srgbClr val="00FF00">
              <a:alpha val="25000"/>
            </a:srgbClr>
          </a:solidFill>
          <a:ln w="3175">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2CE65504-D11D-4BE9-895D-3E9757779D69}"/>
              </a:ext>
            </a:extLst>
          </p:cNvPr>
          <p:cNvSpPr/>
          <p:nvPr/>
        </p:nvSpPr>
        <p:spPr>
          <a:xfrm>
            <a:off x="9927770" y="4680857"/>
            <a:ext cx="408215" cy="119743"/>
          </a:xfrm>
          <a:prstGeom prst="rect">
            <a:avLst/>
          </a:prstGeom>
          <a:solidFill>
            <a:srgbClr val="00FF00">
              <a:alpha val="25000"/>
            </a:srgbClr>
          </a:solidFill>
          <a:ln w="3175">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3" name="Rectangle 2052">
            <a:extLst>
              <a:ext uri="{FF2B5EF4-FFF2-40B4-BE49-F238E27FC236}">
                <a16:creationId xmlns:a16="http://schemas.microsoft.com/office/drawing/2014/main" id="{C74B25AD-6721-4A29-A2A8-6D6AD916FAA3}"/>
              </a:ext>
            </a:extLst>
          </p:cNvPr>
          <p:cNvSpPr/>
          <p:nvPr/>
        </p:nvSpPr>
        <p:spPr>
          <a:xfrm>
            <a:off x="7293429" y="3091543"/>
            <a:ext cx="261257" cy="108857"/>
          </a:xfrm>
          <a:prstGeom prst="rect">
            <a:avLst/>
          </a:prstGeom>
          <a:solidFill>
            <a:srgbClr val="7030A0">
              <a:alpha val="56000"/>
            </a:srgbClr>
          </a:solidFill>
          <a:ln w="3175">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1101DC28-DE2D-45BC-B902-47A80319454E}"/>
              </a:ext>
            </a:extLst>
          </p:cNvPr>
          <p:cNvSpPr/>
          <p:nvPr/>
        </p:nvSpPr>
        <p:spPr>
          <a:xfrm>
            <a:off x="7571015" y="3086101"/>
            <a:ext cx="163285" cy="103414"/>
          </a:xfrm>
          <a:prstGeom prst="rect">
            <a:avLst/>
          </a:prstGeom>
          <a:solidFill>
            <a:srgbClr val="7030A0">
              <a:alpha val="56000"/>
            </a:srgbClr>
          </a:solidFill>
          <a:ln w="3175">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DDB710E4-B95D-4601-9C69-F3FAD380C612}"/>
              </a:ext>
            </a:extLst>
          </p:cNvPr>
          <p:cNvSpPr/>
          <p:nvPr/>
        </p:nvSpPr>
        <p:spPr>
          <a:xfrm>
            <a:off x="7309758" y="3222173"/>
            <a:ext cx="293913" cy="103414"/>
          </a:xfrm>
          <a:prstGeom prst="rect">
            <a:avLst/>
          </a:prstGeom>
          <a:solidFill>
            <a:srgbClr val="7030A0">
              <a:alpha val="56000"/>
            </a:srgbClr>
          </a:solidFill>
          <a:ln w="3175">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F46A94F8-B3BC-481F-AC4C-3BD867166104}"/>
              </a:ext>
            </a:extLst>
          </p:cNvPr>
          <p:cNvSpPr/>
          <p:nvPr/>
        </p:nvSpPr>
        <p:spPr>
          <a:xfrm>
            <a:off x="7641772" y="3216729"/>
            <a:ext cx="337457" cy="114300"/>
          </a:xfrm>
          <a:prstGeom prst="rect">
            <a:avLst/>
          </a:prstGeom>
          <a:solidFill>
            <a:srgbClr val="7030A0">
              <a:alpha val="56000"/>
            </a:srgbClr>
          </a:solidFill>
          <a:ln w="3175">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57E6B8EB-4D22-4768-A39F-3C4D313F6296}"/>
              </a:ext>
            </a:extLst>
          </p:cNvPr>
          <p:cNvSpPr/>
          <p:nvPr/>
        </p:nvSpPr>
        <p:spPr>
          <a:xfrm>
            <a:off x="7690757" y="4044044"/>
            <a:ext cx="277586" cy="92528"/>
          </a:xfrm>
          <a:prstGeom prst="rect">
            <a:avLst/>
          </a:prstGeom>
          <a:solidFill>
            <a:srgbClr val="7030A0">
              <a:alpha val="56000"/>
            </a:srgbClr>
          </a:solidFill>
          <a:ln w="3175">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9CB54322-34DB-4CEA-A55C-4F36E335CE67}"/>
              </a:ext>
            </a:extLst>
          </p:cNvPr>
          <p:cNvSpPr/>
          <p:nvPr/>
        </p:nvSpPr>
        <p:spPr>
          <a:xfrm>
            <a:off x="7304315" y="4038601"/>
            <a:ext cx="370114" cy="103414"/>
          </a:xfrm>
          <a:prstGeom prst="rect">
            <a:avLst/>
          </a:prstGeom>
          <a:solidFill>
            <a:srgbClr val="7030A0">
              <a:alpha val="56000"/>
            </a:srgbClr>
          </a:solidFill>
          <a:ln w="3175">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0B2C3E79-E155-4F86-B43F-1DCB39E97894}"/>
              </a:ext>
            </a:extLst>
          </p:cNvPr>
          <p:cNvSpPr/>
          <p:nvPr/>
        </p:nvSpPr>
        <p:spPr>
          <a:xfrm>
            <a:off x="7647215" y="4147457"/>
            <a:ext cx="429985" cy="108857"/>
          </a:xfrm>
          <a:prstGeom prst="rect">
            <a:avLst/>
          </a:prstGeom>
          <a:solidFill>
            <a:srgbClr val="7030A0">
              <a:alpha val="56000"/>
            </a:srgbClr>
          </a:solidFill>
          <a:ln w="3175">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1092E19A-A7FC-4408-AABE-B506A793D328}"/>
              </a:ext>
            </a:extLst>
          </p:cNvPr>
          <p:cNvSpPr/>
          <p:nvPr/>
        </p:nvSpPr>
        <p:spPr>
          <a:xfrm>
            <a:off x="7298872" y="4158343"/>
            <a:ext cx="321128" cy="108857"/>
          </a:xfrm>
          <a:prstGeom prst="rect">
            <a:avLst/>
          </a:prstGeom>
          <a:solidFill>
            <a:srgbClr val="7030A0">
              <a:alpha val="56000"/>
            </a:srgbClr>
          </a:solidFill>
          <a:ln w="3175">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FA081E9E-2067-4586-9A91-DB2B36BBAC13}"/>
              </a:ext>
            </a:extLst>
          </p:cNvPr>
          <p:cNvSpPr/>
          <p:nvPr/>
        </p:nvSpPr>
        <p:spPr>
          <a:xfrm>
            <a:off x="7576458" y="4250871"/>
            <a:ext cx="468085" cy="119743"/>
          </a:xfrm>
          <a:prstGeom prst="rect">
            <a:avLst/>
          </a:prstGeom>
          <a:solidFill>
            <a:srgbClr val="7030A0">
              <a:alpha val="56000"/>
            </a:srgbClr>
          </a:solidFill>
          <a:ln w="3175">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3E59B48C-2AC9-45FA-A755-F849A3286BA9}"/>
              </a:ext>
            </a:extLst>
          </p:cNvPr>
          <p:cNvSpPr/>
          <p:nvPr/>
        </p:nvSpPr>
        <p:spPr>
          <a:xfrm>
            <a:off x="7293429" y="4256315"/>
            <a:ext cx="261257" cy="108857"/>
          </a:xfrm>
          <a:prstGeom prst="rect">
            <a:avLst/>
          </a:prstGeom>
          <a:solidFill>
            <a:srgbClr val="7030A0">
              <a:alpha val="56000"/>
            </a:srgbClr>
          </a:solidFill>
          <a:ln w="3175">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F84B1D6-BD3C-48A0-91BF-F710F61F0736}"/>
              </a:ext>
            </a:extLst>
          </p:cNvPr>
          <p:cNvSpPr/>
          <p:nvPr/>
        </p:nvSpPr>
        <p:spPr>
          <a:xfrm>
            <a:off x="7571014" y="4381500"/>
            <a:ext cx="402772" cy="97971"/>
          </a:xfrm>
          <a:prstGeom prst="rect">
            <a:avLst/>
          </a:prstGeom>
          <a:solidFill>
            <a:srgbClr val="7030A0">
              <a:alpha val="56000"/>
            </a:srgbClr>
          </a:solidFill>
          <a:ln w="3175">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61802E91-6686-488D-AD7D-2E5C8C4859B6}"/>
              </a:ext>
            </a:extLst>
          </p:cNvPr>
          <p:cNvSpPr/>
          <p:nvPr/>
        </p:nvSpPr>
        <p:spPr>
          <a:xfrm>
            <a:off x="7298871" y="4376058"/>
            <a:ext cx="261257" cy="108857"/>
          </a:xfrm>
          <a:prstGeom prst="rect">
            <a:avLst/>
          </a:prstGeom>
          <a:solidFill>
            <a:srgbClr val="7030A0">
              <a:alpha val="56000"/>
            </a:srgbClr>
          </a:solidFill>
          <a:ln w="3175">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28B519AB-46C3-40D9-A8C3-5BBCC1BCD6DE}"/>
              </a:ext>
            </a:extLst>
          </p:cNvPr>
          <p:cNvSpPr/>
          <p:nvPr/>
        </p:nvSpPr>
        <p:spPr>
          <a:xfrm>
            <a:off x="7674429" y="5480958"/>
            <a:ext cx="370114" cy="114299"/>
          </a:xfrm>
          <a:prstGeom prst="rect">
            <a:avLst/>
          </a:prstGeom>
          <a:solidFill>
            <a:srgbClr val="7030A0">
              <a:alpha val="56000"/>
            </a:srgbClr>
          </a:solidFill>
          <a:ln w="3175">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FA9C4042-9A48-4240-8482-A8124721BC35}"/>
              </a:ext>
            </a:extLst>
          </p:cNvPr>
          <p:cNvSpPr/>
          <p:nvPr/>
        </p:nvSpPr>
        <p:spPr>
          <a:xfrm>
            <a:off x="7326087" y="5491843"/>
            <a:ext cx="321127" cy="97971"/>
          </a:xfrm>
          <a:prstGeom prst="rect">
            <a:avLst/>
          </a:prstGeom>
          <a:solidFill>
            <a:srgbClr val="7030A0">
              <a:alpha val="56000"/>
            </a:srgbClr>
          </a:solidFill>
          <a:ln w="3175">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04FD40E4-5D7F-4F22-8764-5DE5B8874D13}"/>
              </a:ext>
            </a:extLst>
          </p:cNvPr>
          <p:cNvSpPr/>
          <p:nvPr/>
        </p:nvSpPr>
        <p:spPr>
          <a:xfrm>
            <a:off x="7685315" y="5606143"/>
            <a:ext cx="310242" cy="97971"/>
          </a:xfrm>
          <a:prstGeom prst="rect">
            <a:avLst/>
          </a:prstGeom>
          <a:solidFill>
            <a:srgbClr val="7030A0">
              <a:alpha val="56000"/>
            </a:srgbClr>
          </a:solidFill>
          <a:ln w="3175">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CEA1E9B6-3383-427E-9766-AD712AF4D164}"/>
              </a:ext>
            </a:extLst>
          </p:cNvPr>
          <p:cNvSpPr/>
          <p:nvPr/>
        </p:nvSpPr>
        <p:spPr>
          <a:xfrm>
            <a:off x="7326087" y="5606144"/>
            <a:ext cx="348342" cy="103414"/>
          </a:xfrm>
          <a:prstGeom prst="rect">
            <a:avLst/>
          </a:prstGeom>
          <a:solidFill>
            <a:srgbClr val="7030A0">
              <a:alpha val="56000"/>
            </a:srgbClr>
          </a:solidFill>
          <a:ln w="3175">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430B1418-9D46-4F4D-BDF2-95CA452345F7}"/>
              </a:ext>
            </a:extLst>
          </p:cNvPr>
          <p:cNvSpPr/>
          <p:nvPr/>
        </p:nvSpPr>
        <p:spPr>
          <a:xfrm>
            <a:off x="7756072" y="5709557"/>
            <a:ext cx="359228" cy="114300"/>
          </a:xfrm>
          <a:prstGeom prst="rect">
            <a:avLst/>
          </a:prstGeom>
          <a:solidFill>
            <a:srgbClr val="7030A0">
              <a:alpha val="56000"/>
            </a:srgbClr>
          </a:solidFill>
          <a:ln w="3175">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065BA4EB-88CA-4F8F-A6EA-2CA4E77F4E7C}"/>
              </a:ext>
            </a:extLst>
          </p:cNvPr>
          <p:cNvSpPr/>
          <p:nvPr/>
        </p:nvSpPr>
        <p:spPr>
          <a:xfrm>
            <a:off x="7309757" y="5720443"/>
            <a:ext cx="424543" cy="97971"/>
          </a:xfrm>
          <a:prstGeom prst="rect">
            <a:avLst/>
          </a:prstGeom>
          <a:solidFill>
            <a:srgbClr val="7030A0">
              <a:alpha val="56000"/>
            </a:srgbClr>
          </a:solidFill>
          <a:ln w="3175">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0FFA67B5-0987-4A40-B44E-2B09832BAF76}"/>
              </a:ext>
            </a:extLst>
          </p:cNvPr>
          <p:cNvSpPr/>
          <p:nvPr/>
        </p:nvSpPr>
        <p:spPr>
          <a:xfrm>
            <a:off x="7609114" y="5834743"/>
            <a:ext cx="244929" cy="125186"/>
          </a:xfrm>
          <a:prstGeom prst="rect">
            <a:avLst/>
          </a:prstGeom>
          <a:solidFill>
            <a:srgbClr val="7030A0">
              <a:alpha val="56000"/>
            </a:srgbClr>
          </a:solidFill>
          <a:ln w="3175">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F7E617CA-8979-4C7D-A539-9131ADC156B9}"/>
              </a:ext>
            </a:extLst>
          </p:cNvPr>
          <p:cNvSpPr/>
          <p:nvPr/>
        </p:nvSpPr>
        <p:spPr>
          <a:xfrm>
            <a:off x="7309758" y="5829300"/>
            <a:ext cx="261257" cy="108857"/>
          </a:xfrm>
          <a:prstGeom prst="rect">
            <a:avLst/>
          </a:prstGeom>
          <a:solidFill>
            <a:srgbClr val="7030A0">
              <a:alpha val="56000"/>
            </a:srgbClr>
          </a:solidFill>
          <a:ln w="3175">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4" name="Rectangle 2053">
            <a:extLst>
              <a:ext uri="{FF2B5EF4-FFF2-40B4-BE49-F238E27FC236}">
                <a16:creationId xmlns:a16="http://schemas.microsoft.com/office/drawing/2014/main" id="{4E9DE211-1F33-48F4-B958-D91AB079E3CD}"/>
              </a:ext>
            </a:extLst>
          </p:cNvPr>
          <p:cNvSpPr/>
          <p:nvPr/>
        </p:nvSpPr>
        <p:spPr>
          <a:xfrm>
            <a:off x="2596243" y="3722914"/>
            <a:ext cx="1562100" cy="157843"/>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5E4EBC01-670D-47DD-8BB0-B6FBE70EF592}"/>
              </a:ext>
            </a:extLst>
          </p:cNvPr>
          <p:cNvSpPr/>
          <p:nvPr/>
        </p:nvSpPr>
        <p:spPr>
          <a:xfrm>
            <a:off x="2378529" y="3902529"/>
            <a:ext cx="1768928" cy="163285"/>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58D03956-F216-44E4-ABF6-42F859795CFA}"/>
              </a:ext>
            </a:extLst>
          </p:cNvPr>
          <p:cNvSpPr/>
          <p:nvPr/>
        </p:nvSpPr>
        <p:spPr>
          <a:xfrm>
            <a:off x="1959429" y="4082143"/>
            <a:ext cx="1023257" cy="168728"/>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4248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91FEF-0EEA-439E-BFD7-89B37ABFDA78}"/>
              </a:ext>
            </a:extLst>
          </p:cNvPr>
          <p:cNvSpPr>
            <a:spLocks noGrp="1"/>
          </p:cNvSpPr>
          <p:nvPr>
            <p:ph type="title"/>
          </p:nvPr>
        </p:nvSpPr>
        <p:spPr>
          <a:xfrm>
            <a:off x="838200" y="126134"/>
            <a:ext cx="10515600" cy="1325563"/>
          </a:xfrm>
        </p:spPr>
        <p:txBody>
          <a:bodyPr/>
          <a:lstStyle/>
          <a:p>
            <a:r>
              <a:rPr lang="en-US" dirty="0"/>
              <a:t>Initial Experimental Results</a:t>
            </a:r>
          </a:p>
        </p:txBody>
      </p:sp>
      <p:pic>
        <p:nvPicPr>
          <p:cNvPr id="15" name="Picture 14">
            <a:extLst>
              <a:ext uri="{FF2B5EF4-FFF2-40B4-BE49-F238E27FC236}">
                <a16:creationId xmlns:a16="http://schemas.microsoft.com/office/drawing/2014/main" id="{AAA90DD7-EF2F-4979-97EA-0EFDFC97769F}"/>
              </a:ext>
            </a:extLst>
          </p:cNvPr>
          <p:cNvPicPr>
            <a:picLocks noChangeAspect="1"/>
          </p:cNvPicPr>
          <p:nvPr/>
        </p:nvPicPr>
        <p:blipFill>
          <a:blip r:embed="rId3"/>
          <a:stretch>
            <a:fillRect/>
          </a:stretch>
        </p:blipFill>
        <p:spPr>
          <a:xfrm>
            <a:off x="7929879" y="126134"/>
            <a:ext cx="3708401" cy="939896"/>
          </a:xfrm>
          <a:prstGeom prst="rect">
            <a:avLst/>
          </a:prstGeom>
          <a:ln w="19050">
            <a:solidFill>
              <a:schemeClr val="tx1"/>
            </a:solidFill>
          </a:ln>
        </p:spPr>
      </p:pic>
      <p:pic>
        <p:nvPicPr>
          <p:cNvPr id="7" name="Picture 6">
            <a:extLst>
              <a:ext uri="{FF2B5EF4-FFF2-40B4-BE49-F238E27FC236}">
                <a16:creationId xmlns:a16="http://schemas.microsoft.com/office/drawing/2014/main" id="{3E4A573E-3B02-436E-AA3E-7AE000407727}"/>
              </a:ext>
            </a:extLst>
          </p:cNvPr>
          <p:cNvPicPr>
            <a:picLocks noChangeAspect="1"/>
          </p:cNvPicPr>
          <p:nvPr/>
        </p:nvPicPr>
        <p:blipFill>
          <a:blip r:embed="rId4"/>
          <a:stretch>
            <a:fillRect/>
          </a:stretch>
        </p:blipFill>
        <p:spPr>
          <a:xfrm>
            <a:off x="1635761" y="1168400"/>
            <a:ext cx="8888296" cy="5609864"/>
          </a:xfrm>
          <a:prstGeom prst="rect">
            <a:avLst/>
          </a:prstGeom>
          <a:ln>
            <a:solidFill>
              <a:schemeClr val="tx1"/>
            </a:solidFill>
          </a:ln>
        </p:spPr>
      </p:pic>
      <p:sp>
        <p:nvSpPr>
          <p:cNvPr id="11" name="Oval 10">
            <a:extLst>
              <a:ext uri="{FF2B5EF4-FFF2-40B4-BE49-F238E27FC236}">
                <a16:creationId xmlns:a16="http://schemas.microsoft.com/office/drawing/2014/main" id="{27427165-9FED-48A7-AEEC-ED443F38C6E0}"/>
              </a:ext>
            </a:extLst>
          </p:cNvPr>
          <p:cNvSpPr/>
          <p:nvPr/>
        </p:nvSpPr>
        <p:spPr>
          <a:xfrm>
            <a:off x="2871874" y="6574292"/>
            <a:ext cx="365760" cy="238760"/>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ACE659B-A5F7-465E-B085-2A1A1A7CFD3C}"/>
              </a:ext>
            </a:extLst>
          </p:cNvPr>
          <p:cNvSpPr/>
          <p:nvPr/>
        </p:nvSpPr>
        <p:spPr>
          <a:xfrm>
            <a:off x="3701617" y="6141720"/>
            <a:ext cx="502920" cy="706120"/>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9C98592-B1AD-4BEB-BAE3-CCE3EB4BAEC6}"/>
              </a:ext>
            </a:extLst>
          </p:cNvPr>
          <p:cNvSpPr/>
          <p:nvPr/>
        </p:nvSpPr>
        <p:spPr>
          <a:xfrm>
            <a:off x="9533619" y="6198433"/>
            <a:ext cx="381000" cy="42799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09194C1-827C-4D27-8175-E2F1C7A02B77}"/>
              </a:ext>
            </a:extLst>
          </p:cNvPr>
          <p:cNvSpPr/>
          <p:nvPr/>
        </p:nvSpPr>
        <p:spPr>
          <a:xfrm>
            <a:off x="7654852" y="6198432"/>
            <a:ext cx="381000" cy="42799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52067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930</TotalTime>
  <Words>985</Words>
  <Application>Microsoft Office PowerPoint</Application>
  <PresentationFormat>Widescreen</PresentationFormat>
  <Paragraphs>146</Paragraphs>
  <Slides>15</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Temple Ready within an Hour of Collection Capture</vt:lpstr>
      <vt:lpstr>Temple Ready within an Hour of Capture 10-10-10-10-10 Guideline</vt:lpstr>
      <vt:lpstr>Workflow Pipeline</vt:lpstr>
      <vt:lpstr>GreenQQ (Demo)</vt:lpstr>
      <vt:lpstr>GreenQQ (Demo)</vt:lpstr>
      <vt:lpstr>GreenQQ (Demo)</vt:lpstr>
      <vt:lpstr>GreenQQ (Demo)</vt:lpstr>
      <vt:lpstr>PowerPoint Presentation</vt:lpstr>
      <vt:lpstr>Initial Experimental Results</vt:lpstr>
      <vt:lpstr>Initial Experimental Results</vt:lpstr>
      <vt:lpstr>Temple-Ready User Interface (Mockup)</vt:lpstr>
      <vt:lpstr>Submission Temple-Ready User Interface (Mockup)</vt:lpstr>
      <vt:lpstr>Preliminary Results</vt:lpstr>
      <vt:lpstr>Preliminary Results</vt:lpstr>
      <vt:lpstr>Requirements for Realization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Temple Ready within an Hour</dc:title>
  <dc:creator>David Wayne Embley</dc:creator>
  <cp:lastModifiedBy>Embley</cp:lastModifiedBy>
  <cp:revision>84</cp:revision>
  <dcterms:created xsi:type="dcterms:W3CDTF">2018-11-26T17:04:32Z</dcterms:created>
  <dcterms:modified xsi:type="dcterms:W3CDTF">2019-03-21T14:45:02Z</dcterms:modified>
</cp:coreProperties>
</file>